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48" r:id="rId1"/>
  </p:sldMasterIdLst>
  <p:notesMasterIdLst>
    <p:notesMasterId r:id="rId29"/>
  </p:notesMasterIdLst>
  <p:handoutMasterIdLst>
    <p:handoutMasterId r:id="rId30"/>
  </p:handoutMasterIdLst>
  <p:sldIdLst>
    <p:sldId id="298" r:id="rId2"/>
    <p:sldId id="258" r:id="rId3"/>
    <p:sldId id="351" r:id="rId4"/>
    <p:sldId id="330" r:id="rId5"/>
    <p:sldId id="348" r:id="rId6"/>
    <p:sldId id="349" r:id="rId7"/>
    <p:sldId id="304" r:id="rId8"/>
    <p:sldId id="346" r:id="rId9"/>
    <p:sldId id="260" r:id="rId10"/>
    <p:sldId id="334" r:id="rId11"/>
    <p:sldId id="306" r:id="rId12"/>
    <p:sldId id="262" r:id="rId13"/>
    <p:sldId id="335" r:id="rId14"/>
    <p:sldId id="336" r:id="rId15"/>
    <p:sldId id="337" r:id="rId16"/>
    <p:sldId id="338" r:id="rId17"/>
    <p:sldId id="340" r:id="rId18"/>
    <p:sldId id="339" r:id="rId19"/>
    <p:sldId id="341" r:id="rId20"/>
    <p:sldId id="342" r:id="rId21"/>
    <p:sldId id="352" r:id="rId22"/>
    <p:sldId id="343" r:id="rId23"/>
    <p:sldId id="353" r:id="rId24"/>
    <p:sldId id="344" r:id="rId25"/>
    <p:sldId id="350" r:id="rId26"/>
    <p:sldId id="354" r:id="rId27"/>
    <p:sldId id="345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04" autoAdjust="0"/>
    <p:restoredTop sz="92711" autoAdjust="0"/>
  </p:normalViewPr>
  <p:slideViewPr>
    <p:cSldViewPr>
      <p:cViewPr varScale="1">
        <p:scale>
          <a:sx n="92" d="100"/>
          <a:sy n="92" d="100"/>
        </p:scale>
        <p:origin x="691" y="26"/>
      </p:cViewPr>
      <p:guideLst>
        <p:guide orient="horz" pos="3648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C02A0-2CB8-F64C-87A7-A5563D28AA9B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885E4B-77DA-1E4C-9EDA-713D746B90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27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4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18722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25"/>
              </a:spcBef>
            </a:pPr>
            <a:r>
              <a:rPr lang="en-US">
                <a:solidFill>
                  <a:srgbClr val="000000"/>
                </a:solidFill>
                <a:latin typeface="Times New Roman" charset="0"/>
                <a:cs typeface="Times New Roman" charset="0"/>
                <a:sym typeface="Times New Roman" charset="0"/>
              </a:rPr>
              <a:t>Latex source for equation: </a:t>
            </a:r>
            <a:r>
              <a:rPr lang="en-US">
                <a:latin typeface="Monaco" charset="0"/>
                <a:ea typeface="Monaco" charset="0"/>
                <a:cs typeface="Monaco" charset="0"/>
                <a:sym typeface="Monaco" charset="0"/>
              </a:rPr>
              <a:t>\sum_{k=-j}^i b_k \times 2^k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25"/>
              </a:spcBef>
            </a:pPr>
            <a:r>
              <a:rPr lang="en-US">
                <a:solidFill>
                  <a:srgbClr val="000000"/>
                </a:solidFill>
                <a:latin typeface="Times New Roman" charset="0"/>
                <a:cs typeface="Times New Roman" charset="0"/>
                <a:sym typeface="Times New Roman" charset="0"/>
              </a:rPr>
              <a:t>Latex source for equation: </a:t>
            </a:r>
            <a:r>
              <a:rPr lang="en-US">
                <a:latin typeface="Monaco" charset="0"/>
                <a:ea typeface="Monaco" charset="0"/>
                <a:cs typeface="Monaco" charset="0"/>
                <a:sym typeface="Monaco" charset="0"/>
              </a:rPr>
              <a:t>\sum_{k=-j}^i b_k \times 2^k</a:t>
            </a:r>
          </a:p>
        </p:txBody>
      </p:sp>
    </p:spTree>
    <p:extLst>
      <p:ext uri="{BB962C8B-B14F-4D97-AF65-F5344CB8AC3E}">
        <p14:creationId xmlns:p14="http://schemas.microsoft.com/office/powerpoint/2010/main" val="2540216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786982" cy="762000"/>
          </a:xfrm>
        </p:spPr>
        <p:txBody>
          <a:bodyPr/>
          <a:lstStyle>
            <a:lvl1pPr>
              <a:defRPr lang="en-US" sz="3600" b="1" kern="1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8594725" cy="49720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276999"/>
          </a:xfrm>
          <a:prstGeom prst="rect">
            <a:avLst/>
          </a:prstGeom>
          <a:solidFill>
            <a:srgbClr val="C00000"/>
          </a:solidFill>
          <a:ln w="254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zh-CN" sz="1200" dirty="0">
                <a:solidFill>
                  <a:schemeClr val="bg1"/>
                </a:solidFill>
                <a:latin typeface="Times New Roman" pitchFamily="18" charset="0"/>
              </a:rPr>
              <a:t>School of Computer Science and Technology,</a:t>
            </a:r>
            <a:r>
              <a:rPr lang="en-US" altLang="zh-CN" sz="1200" baseline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Times New Roman" pitchFamily="18" charset="0"/>
              </a:rPr>
              <a:t>HIT</a:t>
            </a:r>
            <a:endParaRPr lang="en-US" sz="1200" dirty="0">
              <a:solidFill>
                <a:schemeClr val="bg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22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6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009CBB-2CC8-4595-955D-B81D74F4248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74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86937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单此处编辑母版标题样式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8590546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  <p:sp>
        <p:nvSpPr>
          <p:cNvPr id="9" name="TextBox 2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78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61" r:id="rId2"/>
    <p:sldLayoutId id="2147483762" r:id="rId3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lang="zh-CN" altLang="en-US" sz="3600" b="1" kern="1200" dirty="0" smtClean="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3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image" Target="../media/image3.tmp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19" Type="http://schemas.openxmlformats.org/officeDocument/2006/relationships/slideLayout" Target="../slideLayouts/slideLayout3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3.tmp"/><Relationship Id="rId5" Type="http://schemas.openxmlformats.org/officeDocument/2006/relationships/tags" Target="../tags/tag40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39.xml"/><Relationship Id="rId9" Type="http://schemas.openxmlformats.org/officeDocument/2006/relationships/tags" Target="../tags/tag4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3.tmp"/><Relationship Id="rId5" Type="http://schemas.openxmlformats.org/officeDocument/2006/relationships/tags" Target="../tags/tag49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8.xml"/><Relationship Id="rId9" Type="http://schemas.openxmlformats.org/officeDocument/2006/relationships/tags" Target="../tags/tag5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3.tm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4"/>
          <p:cNvSpPr>
            <a:spLocks/>
          </p:cNvSpPr>
          <p:nvPr/>
        </p:nvSpPr>
        <p:spPr bwMode="auto">
          <a:xfrm>
            <a:off x="685800" y="4076700"/>
            <a:ext cx="1173398" cy="38472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>
              <a:spcBef>
                <a:spcPts val="475"/>
              </a:spcBef>
            </a:pPr>
            <a:r>
              <a:rPr lang="en-US" sz="2000" dirty="0">
                <a:solidFill>
                  <a:schemeClr val="tx1"/>
                </a:solidFill>
                <a:latin typeface="+mn-lt"/>
                <a:ea typeface="Calibri" charset="0"/>
                <a:cs typeface="Calibri" charset="0"/>
                <a:sym typeface="Calibri" charset="0"/>
              </a:rPr>
              <a:t>                  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0" y="1752600"/>
            <a:ext cx="7772400" cy="1820862"/>
          </a:xfrm>
        </p:spPr>
        <p:txBody>
          <a:bodyPr/>
          <a:lstStyle/>
          <a:p>
            <a:pPr marL="0" indent="0"/>
            <a:r>
              <a:rPr lang="zh-CN" altLang="en-US" dirty="0">
                <a:latin typeface="+mn-lt"/>
              </a:rPr>
              <a:t>第</a:t>
            </a:r>
            <a:r>
              <a:rPr lang="en-US" altLang="zh-CN" dirty="0">
                <a:latin typeface="+mn-lt"/>
              </a:rPr>
              <a:t>2</a:t>
            </a:r>
            <a:r>
              <a:rPr lang="zh-CN" altLang="en-US" dirty="0">
                <a:latin typeface="+mn-lt"/>
              </a:rPr>
              <a:t>章 信息的表示和处理</a:t>
            </a:r>
            <a:r>
              <a:rPr lang="en-US" altLang="zh-CN" dirty="0">
                <a:latin typeface="+mn-lt"/>
              </a:rPr>
              <a:t>III:</a:t>
            </a:r>
            <a:r>
              <a:rPr lang="zh-CN" altLang="en-US" dirty="0">
                <a:latin typeface="+mn-lt"/>
              </a:rPr>
              <a:t>字与串</a:t>
            </a:r>
            <a:br>
              <a:rPr lang="en-US" altLang="zh-CN" dirty="0">
                <a:latin typeface="+mn-lt"/>
              </a:rPr>
            </a:br>
            <a:r>
              <a:rPr lang="en-US" altLang="zh-CN" dirty="0">
                <a:latin typeface="+mn-lt"/>
              </a:rPr>
              <a:t>             </a:t>
            </a:r>
            <a:endParaRPr lang="en-US" sz="2000" b="0" dirty="0"/>
          </a:p>
        </p:txBody>
      </p:sp>
      <p:sp>
        <p:nvSpPr>
          <p:cNvPr id="4" name="副标题 4"/>
          <p:cNvSpPr txBox="1">
            <a:spLocks/>
          </p:cNvSpPr>
          <p:nvPr/>
        </p:nvSpPr>
        <p:spPr bwMode="auto">
          <a:xfrm>
            <a:off x="685800" y="3886200"/>
            <a:ext cx="7677492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zh-CN" altLang="en-US" sz="2000" kern="0" dirty="0"/>
              <a:t>教师：史先俊</a:t>
            </a:r>
            <a:endParaRPr lang="en-US" altLang="zh-CN" sz="2000" kern="0" dirty="0"/>
          </a:p>
          <a:p>
            <a:pPr marL="0" indent="0">
              <a:buNone/>
            </a:pPr>
            <a:r>
              <a:rPr lang="zh-CN" altLang="en-US" sz="2000" kern="0" dirty="0"/>
              <a:t>计算机科学与技术学院</a:t>
            </a:r>
            <a:endParaRPr lang="en-US" altLang="zh-CN" sz="2000" kern="0" dirty="0"/>
          </a:p>
          <a:p>
            <a:pPr marL="0" indent="0">
              <a:buNone/>
            </a:pPr>
            <a:r>
              <a:rPr lang="zh-CN" altLang="en-US" sz="2000" kern="0" dirty="0"/>
              <a:t>哈尔滨工业大学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6" name="Rectangle 98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zh-CN" altLang="en-US" dirty="0">
                <a:latin typeface="Calibri" charset="0"/>
                <a:ea typeface="ヒラギノ角ゴ ProN W3" charset="0"/>
                <a:cs typeface="Calibri" charset="0"/>
                <a:sym typeface="Calibri" charset="0"/>
              </a:rPr>
              <a:t>二、英文字符编码：</a:t>
            </a:r>
            <a:r>
              <a:rPr lang="zh-CN" altLang="en-US" sz="2000" dirty="0">
                <a:latin typeface="Calibri" charset="0"/>
                <a:ea typeface="ヒラギノ角ゴ ProN W3" charset="0"/>
                <a:cs typeface="Calibri" charset="0"/>
                <a:sym typeface="Calibri" charset="0"/>
              </a:rPr>
              <a:t>单字节编码，英语和其他西欧语言</a:t>
            </a:r>
            <a:endParaRPr lang="en-US" dirty="0">
              <a:latin typeface="Calibri" charset="0"/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sp>
        <p:nvSpPr>
          <p:cNvPr id="12387" name="Rectangle 99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 altLang="zh-CN" dirty="0"/>
              <a:t>ASCII</a:t>
            </a:r>
            <a:r>
              <a:rPr lang="zh-CN" altLang="en-US" dirty="0"/>
              <a:t>编码：</a:t>
            </a:r>
            <a:r>
              <a:rPr lang="en-US" altLang="zh-CN" dirty="0"/>
              <a:t>128</a:t>
            </a:r>
            <a:r>
              <a:rPr lang="zh-CN" altLang="en-US" dirty="0"/>
              <a:t>个（</a:t>
            </a:r>
            <a:r>
              <a:rPr lang="en-US" altLang="zh-CN" dirty="0"/>
              <a:t>7</a:t>
            </a:r>
            <a:r>
              <a:rPr lang="zh-CN" altLang="en-US" dirty="0"/>
              <a:t>位），扩展</a:t>
            </a:r>
            <a:r>
              <a:rPr lang="en-US" altLang="zh-CN" dirty="0"/>
              <a:t>ASCII</a:t>
            </a:r>
            <a:r>
              <a:rPr lang="zh-CN" altLang="en-US" dirty="0"/>
              <a:t>编码：增</a:t>
            </a:r>
            <a:r>
              <a:rPr lang="en-US" altLang="zh-CN" dirty="0"/>
              <a:t>128</a:t>
            </a:r>
            <a:r>
              <a:rPr lang="zh-CN" altLang="en-US" dirty="0"/>
              <a:t>个（</a:t>
            </a:r>
            <a:r>
              <a:rPr lang="en-US" altLang="zh-CN" dirty="0"/>
              <a:t>8</a:t>
            </a:r>
            <a:r>
              <a:rPr lang="zh-CN" altLang="en-US" dirty="0"/>
              <a:t>位）</a:t>
            </a:r>
            <a:endParaRPr lang="en-US" altLang="zh-CN" dirty="0"/>
          </a:p>
          <a:p>
            <a:pPr lvl="1"/>
            <a:r>
              <a:rPr lang="zh-CN" altLang="en-US" dirty="0"/>
              <a:t>第 </a:t>
            </a:r>
            <a:r>
              <a:rPr lang="en-US" altLang="zh-CN" dirty="0"/>
              <a:t>0</a:t>
            </a:r>
            <a:r>
              <a:rPr lang="zh-CN" altLang="en-US" dirty="0"/>
              <a:t>～</a:t>
            </a:r>
            <a:r>
              <a:rPr lang="en-US" altLang="zh-CN" dirty="0"/>
              <a:t>321</a:t>
            </a:r>
            <a:r>
              <a:rPr lang="zh-CN" altLang="en-US" dirty="0"/>
              <a:t>号及第 </a:t>
            </a:r>
            <a:r>
              <a:rPr lang="en-US" altLang="zh-CN" dirty="0"/>
              <a:t>127 </a:t>
            </a:r>
            <a:r>
              <a:rPr lang="zh-CN" altLang="en-US" dirty="0"/>
              <a:t>号（共 </a:t>
            </a:r>
            <a:r>
              <a:rPr lang="en-US" altLang="zh-CN" dirty="0"/>
              <a:t>34 </a:t>
            </a:r>
            <a:r>
              <a:rPr lang="zh-CN" altLang="en-US" dirty="0"/>
              <a:t>个）是控制字符或通讯专用字符。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CC122D-A29A-4AE5-B00D-F72BC6C3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286000"/>
            <a:ext cx="9144000" cy="437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44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ASCII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96875" y="1362075"/>
            <a:ext cx="2346325" cy="4972050"/>
          </a:xfrm>
        </p:spPr>
        <p:txBody>
          <a:bodyPr/>
          <a:lstStyle/>
          <a:p>
            <a:r>
              <a:rPr lang="zh-CN" altLang="en-US" sz="2000" dirty="0"/>
              <a:t>第 </a:t>
            </a:r>
            <a:r>
              <a:rPr lang="en-US" altLang="zh-CN" sz="2000" dirty="0"/>
              <a:t>0</a:t>
            </a:r>
            <a:r>
              <a:rPr lang="zh-CN" altLang="en-US" sz="2000" dirty="0"/>
              <a:t>～</a:t>
            </a:r>
            <a:r>
              <a:rPr lang="en-US" altLang="zh-CN" sz="2000" dirty="0"/>
              <a:t>31 </a:t>
            </a:r>
            <a:r>
              <a:rPr lang="zh-CN" altLang="en-US" sz="2000" dirty="0"/>
              <a:t>号及第 </a:t>
            </a:r>
            <a:r>
              <a:rPr lang="en-US" altLang="zh-CN" sz="2000" dirty="0"/>
              <a:t>127 </a:t>
            </a:r>
            <a:r>
              <a:rPr lang="zh-CN" altLang="en-US" sz="2000" dirty="0"/>
              <a:t>号（共 </a:t>
            </a:r>
            <a:r>
              <a:rPr lang="en-US" altLang="zh-CN" sz="2000" dirty="0"/>
              <a:t>34 </a:t>
            </a:r>
            <a:r>
              <a:rPr lang="zh-CN" altLang="en-US" sz="2000" dirty="0"/>
              <a:t>个）是控制字符或通讯专用字符，如控制符 </a:t>
            </a:r>
            <a:r>
              <a:rPr lang="en-US" altLang="zh-CN" sz="2000" dirty="0"/>
              <a:t>LF</a:t>
            </a:r>
            <a:r>
              <a:rPr lang="zh-CN" altLang="en-US" sz="2000" dirty="0"/>
              <a:t>（换行）、</a:t>
            </a:r>
            <a:r>
              <a:rPr lang="en-US" altLang="zh-CN" sz="2000" dirty="0"/>
              <a:t>CR</a:t>
            </a:r>
            <a:r>
              <a:rPr lang="zh-CN" altLang="en-US" sz="2000" dirty="0"/>
              <a:t>（回车）、</a:t>
            </a:r>
            <a:r>
              <a:rPr lang="en-US" altLang="zh-CN" sz="2000" dirty="0"/>
              <a:t>FF</a:t>
            </a:r>
            <a:r>
              <a:rPr lang="zh-CN" altLang="en-US" sz="2000" dirty="0"/>
              <a:t>（换页）、</a:t>
            </a:r>
            <a:r>
              <a:rPr lang="en-US" altLang="zh-CN" sz="2000" dirty="0"/>
              <a:t>DEL</a:t>
            </a:r>
            <a:r>
              <a:rPr lang="zh-CN" altLang="en-US" sz="2000" dirty="0"/>
              <a:t>（删除）、</a:t>
            </a:r>
            <a:r>
              <a:rPr lang="en-US" altLang="zh-CN" sz="2000" dirty="0"/>
              <a:t>BEL</a:t>
            </a:r>
            <a:r>
              <a:rPr lang="zh-CN" altLang="en-US" sz="2000" dirty="0"/>
              <a:t>（振铃）等，通讯专用字符 </a:t>
            </a:r>
            <a:r>
              <a:rPr lang="en-US" altLang="zh-CN" sz="2000" dirty="0"/>
              <a:t>SOH</a:t>
            </a:r>
            <a:r>
              <a:rPr lang="zh-CN" altLang="en-US" sz="2000" dirty="0"/>
              <a:t>（文头）、</a:t>
            </a:r>
            <a:r>
              <a:rPr lang="en-US" altLang="zh-CN" sz="2000" dirty="0"/>
              <a:t>EOT</a:t>
            </a:r>
            <a:r>
              <a:rPr lang="zh-CN" altLang="en-US" sz="2000" dirty="0"/>
              <a:t>（文尾）、</a:t>
            </a:r>
            <a:r>
              <a:rPr lang="en-US" altLang="zh-CN" sz="2000" dirty="0"/>
              <a:t>ACK</a:t>
            </a:r>
            <a:r>
              <a:rPr lang="zh-CN" altLang="en-US" sz="2000" dirty="0"/>
              <a:t>（确认）等。</a:t>
            </a:r>
          </a:p>
          <a:p>
            <a:endParaRPr lang="zh-CN" altLang="en-US" sz="2000" dirty="0"/>
          </a:p>
        </p:txBody>
      </p:sp>
      <p:pic>
        <p:nvPicPr>
          <p:cNvPr id="4098" name="Picture 2" descr="https://pics3.baidu.com/feed/9f2f070828381f306e87a57c061c8b006f06f06b.png@f_auto?token=973dc1a57f7902388d89d38f1dfa7447">
            <a:extLst>
              <a:ext uri="{FF2B5EF4-FFF2-40B4-BE49-F238E27FC236}">
                <a16:creationId xmlns:a16="http://schemas.microsoft.com/office/drawing/2014/main" id="{C0E3414B-7341-4B19-8CD9-DE21AD062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37" y="1219200"/>
            <a:ext cx="6227663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323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三、汉字编码：  </a:t>
            </a:r>
            <a:r>
              <a:rPr lang="en-US" altLang="zh-CN" dirty="0"/>
              <a:t>1.</a:t>
            </a:r>
            <a:r>
              <a:rPr lang="zh-CN" altLang="en-US" dirty="0"/>
              <a:t>问题</a:t>
            </a:r>
            <a:endParaRPr lang="en-US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en-US" altLang="zh-CN" dirty="0"/>
              <a:t>ASCII</a:t>
            </a:r>
            <a:r>
              <a:rPr lang="zh-CN" altLang="en-US" dirty="0"/>
              <a:t>等同于国际标准 </a:t>
            </a:r>
            <a:r>
              <a:rPr lang="en-US" altLang="zh-CN" dirty="0"/>
              <a:t>ISO646</a:t>
            </a:r>
            <a:r>
              <a:rPr lang="zh-CN" altLang="en-US" dirty="0"/>
              <a:t>。但其他国家的文字无法表示，扩展</a:t>
            </a:r>
            <a:r>
              <a:rPr lang="en-US" altLang="zh-CN" dirty="0"/>
              <a:t>ASCII</a:t>
            </a:r>
            <a:r>
              <a:rPr lang="zh-CN" altLang="en-US" dirty="0"/>
              <a:t>码解决了部分西欧国家的计算机使用问题。</a:t>
            </a:r>
            <a:endParaRPr lang="en-US" altLang="zh-CN" dirty="0"/>
          </a:p>
          <a:p>
            <a:pPr>
              <a:tabLst>
                <a:tab pos="1828800" algn="l"/>
              </a:tabLst>
            </a:pPr>
            <a:r>
              <a:rPr lang="zh-CN" altLang="en-US" dirty="0"/>
              <a:t>替代扩展</a:t>
            </a:r>
            <a:r>
              <a:rPr lang="en-US" altLang="zh-CN" dirty="0"/>
              <a:t>ASCII</a:t>
            </a:r>
            <a:r>
              <a:rPr lang="zh-CN" altLang="en-US" dirty="0"/>
              <a:t>区的方法，解决了其他“表音文字”的国家计算机使用问题。但是在系统中要在配置文件中注明自己的编码标准</a:t>
            </a:r>
            <a:r>
              <a:rPr lang="en-US" altLang="zh-CN" dirty="0"/>
              <a:t>ISOXXX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tabLst>
                <a:tab pos="1828800" algn="l"/>
              </a:tabLst>
            </a:pPr>
            <a:r>
              <a:rPr lang="zh-CN" altLang="en-US" dirty="0">
                <a:latin typeface="Monaco" charset="0"/>
                <a:sym typeface="Monaco" charset="0"/>
              </a:rPr>
              <a:t>汉字、日文等无法用</a:t>
            </a:r>
            <a:r>
              <a:rPr lang="en-US" altLang="zh-CN" dirty="0">
                <a:latin typeface="Monaco" charset="0"/>
                <a:sym typeface="Monaco" charset="0"/>
              </a:rPr>
              <a:t>128</a:t>
            </a:r>
            <a:r>
              <a:rPr lang="zh-CN" altLang="en-US" dirty="0">
                <a:latin typeface="Monaco" charset="0"/>
                <a:sym typeface="Monaco" charset="0"/>
              </a:rPr>
              <a:t>个编码进行表示。</a:t>
            </a:r>
            <a:endParaRPr lang="en-US" altLang="zh-CN" dirty="0">
              <a:latin typeface="Monaco" charset="0"/>
              <a:sym typeface="Monaco" charset="0"/>
            </a:endParaRPr>
          </a:p>
          <a:p>
            <a:pPr>
              <a:tabLst>
                <a:tab pos="1828800" algn="l"/>
              </a:tabLst>
            </a:pPr>
            <a:r>
              <a:rPr lang="zh-CN" altLang="en-US" dirty="0">
                <a:solidFill>
                  <a:srgbClr val="FF0000"/>
                </a:solidFill>
                <a:latin typeface="Monaco" charset="0"/>
                <a:sym typeface="Monaco" charset="0"/>
              </a:rPr>
              <a:t>计算机发明后，长期以来中国人无法在电脑上输入、显示、打印、存储汉字</a:t>
            </a:r>
            <a:r>
              <a:rPr lang="zh-CN" altLang="en-US" dirty="0">
                <a:latin typeface="Monaco" charset="0"/>
                <a:sym typeface="Monaco" charset="0"/>
              </a:rPr>
              <a:t>，很多悲观情绪造成对汉文化的怀疑与诋毁：</a:t>
            </a:r>
            <a:endParaRPr lang="en-US" altLang="zh-CN" dirty="0">
              <a:latin typeface="Monaco" charset="0"/>
              <a:sym typeface="Monaco" charset="0"/>
            </a:endParaRPr>
          </a:p>
          <a:p>
            <a:pPr lvl="1">
              <a:tabLst>
                <a:tab pos="1828800" algn="l"/>
              </a:tabLst>
            </a:pPr>
            <a:r>
              <a:rPr lang="zh-CN" altLang="en-US" dirty="0">
                <a:latin typeface="Monaco" charset="0"/>
                <a:sym typeface="Monaco" charset="0"/>
              </a:rPr>
              <a:t>“汉字不灭，中国必亡！”“汉字是愚民政策的利器。”</a:t>
            </a:r>
            <a:endParaRPr lang="en-US" altLang="zh-CN" dirty="0">
              <a:latin typeface="Monaco" charset="0"/>
              <a:sym typeface="Monaco" charset="0"/>
            </a:endParaRPr>
          </a:p>
          <a:p>
            <a:pPr lvl="1">
              <a:tabLst>
                <a:tab pos="1828800" algn="l"/>
              </a:tabLst>
            </a:pPr>
            <a:r>
              <a:rPr lang="zh-CN" altLang="en-US" dirty="0">
                <a:latin typeface="Monaco" charset="0"/>
                <a:sym typeface="Monaco" charset="0"/>
              </a:rPr>
              <a:t>“汉字也是中国劳苦大众身上的一个结核，病菌都潜在里面，倘不首先除去它，结果只能自己死。” </a:t>
            </a:r>
            <a:endParaRPr lang="en-US" altLang="zh-CN" dirty="0">
              <a:latin typeface="Monaco" charset="0"/>
              <a:sym typeface="Monaco" charset="0"/>
            </a:endParaRPr>
          </a:p>
          <a:p>
            <a:pPr lvl="1">
              <a:tabLst>
                <a:tab pos="1828800" algn="l"/>
              </a:tabLst>
            </a:pPr>
            <a:r>
              <a:rPr lang="zh-CN" altLang="en-US" dirty="0">
                <a:latin typeface="Monaco" charset="0"/>
                <a:sym typeface="Monaco" charset="0"/>
              </a:rPr>
              <a:t>“汉字真正是世界上最龌龊最恶劣最混蛋的中世纪的茅坑。”</a:t>
            </a:r>
            <a:endParaRPr lang="en-US" altLang="zh-CN" dirty="0">
              <a:latin typeface="Monaco" charset="0"/>
              <a:sym typeface="Monaco" charset="0"/>
            </a:endParaRPr>
          </a:p>
          <a:p>
            <a:pPr lvl="1">
              <a:tabLst>
                <a:tab pos="1828800" algn="l"/>
              </a:tabLst>
            </a:pPr>
            <a:r>
              <a:rPr lang="zh-CN" altLang="en-US" dirty="0">
                <a:latin typeface="Monaco" charset="0"/>
                <a:sym typeface="Monaco" charset="0"/>
              </a:rPr>
              <a:t>五四运动</a:t>
            </a:r>
            <a:r>
              <a:rPr lang="en-US" altLang="zh-CN" dirty="0">
                <a:latin typeface="Monaco" charset="0"/>
                <a:sym typeface="Monaco" charset="0"/>
              </a:rPr>
              <a:t>…………	</a:t>
            </a:r>
          </a:p>
          <a:p>
            <a:pPr>
              <a:tabLst>
                <a:tab pos="1828800" algn="l"/>
              </a:tabLst>
            </a:pPr>
            <a:endParaRPr lang="en-US" dirty="0">
              <a:latin typeface="Monaco" charset="0"/>
              <a:sym typeface="Monaco" charset="0"/>
            </a:endParaRPr>
          </a:p>
        </p:txBody>
      </p:sp>
      <p:pic>
        <p:nvPicPr>
          <p:cNvPr id="4" name="Picture 2" descr="https://pics6.baidu.com/feed/2f738bd4b31c8701e261d79fda341d2b0608ff40.jpeg?token=81907b4bbd890785cb7904b148d8f553&amp;s=2BAC7A22CCF9E89206D905D50100C032">
            <a:extLst>
              <a:ext uri="{FF2B5EF4-FFF2-40B4-BE49-F238E27FC236}">
                <a16:creationId xmlns:a16="http://schemas.microsoft.com/office/drawing/2014/main" id="{E1E87C66-8747-4E1A-B721-7785A3A04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43365"/>
            <a:ext cx="3227594" cy="101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4"/>
          <p:cNvSpPr>
            <a:spLocks noGrp="1" noChangeArrowheads="1"/>
          </p:cNvSpPr>
          <p:nvPr>
            <p:ph idx="1"/>
          </p:nvPr>
        </p:nvSpPr>
        <p:spPr>
          <a:xfrm>
            <a:off x="524337" y="751239"/>
            <a:ext cx="8594725" cy="5355522"/>
          </a:xfrm>
          <a:ln/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zh-CN" altLang="en-US" sz="2800" dirty="0">
                <a:latin typeface="Monaco" charset="0"/>
                <a:sym typeface="Monaco" charset="0"/>
              </a:rPr>
              <a:t>韩国人当年一力排除汉字教育，他们做得很决绝。可现在年轻人已经看不懂与汉字有关的文化遗产，大量的韩国古籍因此成为天书。废除汉字的政策正使韩国历史与文化陷入严重的危机，挖一个埋葬自己文明的坟墓，说是咎由自取不为过，但这毕竟是文明的悲哀。  他们连屈原、端午节等当成韩国的         </a:t>
            </a:r>
          </a:p>
          <a:p>
            <a:pPr>
              <a:tabLst>
                <a:tab pos="1828800" algn="l"/>
              </a:tabLst>
            </a:pPr>
            <a:r>
              <a:rPr lang="zh-CN" altLang="en-US" sz="2800" dirty="0">
                <a:latin typeface="Monaco" charset="0"/>
                <a:sym typeface="Monaco" charset="0"/>
              </a:rPr>
              <a:t>二战后，日本人也曾尝试过废除汉字，但他们很快就发现，汉字已深深渗透进日本人的日常生活。否定日文中的汉字，日本的文化历史也将走上断头路。日本人理智了一点。</a:t>
            </a:r>
          </a:p>
          <a:p>
            <a:pPr>
              <a:tabLst>
                <a:tab pos="1828800" algn="l"/>
              </a:tabLst>
            </a:pPr>
            <a:r>
              <a:rPr lang="zh-CN" altLang="en-US" sz="2800" dirty="0">
                <a:solidFill>
                  <a:srgbClr val="00B050"/>
                </a:solidFill>
                <a:latin typeface="Monaco" charset="0"/>
                <a:sym typeface="Monaco" charset="0"/>
              </a:rPr>
              <a:t>在联合国的文件中，中文版本一定是最薄的！这是汉字字符集信息熵高的优势</a:t>
            </a:r>
          </a:p>
          <a:p>
            <a:pPr>
              <a:tabLst>
                <a:tab pos="1828800" algn="l"/>
              </a:tabLst>
            </a:pPr>
            <a:endParaRPr lang="en-US" dirty="0">
              <a:latin typeface="Monaco" charset="0"/>
              <a:sym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575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汉字编码：  </a:t>
            </a:r>
            <a:r>
              <a:rPr lang="en-US" altLang="zh-CN" dirty="0"/>
              <a:t>2.</a:t>
            </a:r>
            <a:r>
              <a:rPr lang="zh-CN" altLang="en-US" dirty="0"/>
              <a:t>解决编码</a:t>
            </a:r>
            <a:endParaRPr lang="en-US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5497719" cy="4972050"/>
          </a:xfrm>
          <a:ln/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zh-CN" altLang="en-US" dirty="0">
                <a:latin typeface="Monaco" charset="0"/>
                <a:sym typeface="Monaco" charset="0"/>
              </a:rPr>
              <a:t>解决汉字的编码问题是核心，汉字的输入、输出是技术关键</a:t>
            </a:r>
            <a:endParaRPr lang="en-US" altLang="zh-CN" dirty="0">
              <a:latin typeface="Monaco" charset="0"/>
              <a:sym typeface="Monaco" charset="0"/>
            </a:endParaRPr>
          </a:p>
          <a:p>
            <a:pPr>
              <a:tabLst>
                <a:tab pos="1828800" algn="l"/>
              </a:tabLst>
            </a:pP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1980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年国家标准局发布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信息交换用汉字编码字符集基本集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GB2312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－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80》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汉字编码标准。</a:t>
            </a:r>
            <a:endParaRPr lang="en-US" altLang="zh-CN" noProof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>
              <a:tabLst>
                <a:tab pos="1828800" algn="l"/>
              </a:tabLst>
            </a:pP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一个汉字（包括全角符号）用两个字节表示，每一字节都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&gt;=A0,&lt;=FE.</a:t>
            </a:r>
          </a:p>
          <a:p>
            <a:pPr lvl="1">
              <a:tabLst>
                <a:tab pos="1828800" algn="l"/>
              </a:tabLst>
            </a:pP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前一字节为区码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+0xA0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，后一字节为位码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+0xA0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，每一区为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94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个汉字。最多可以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94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区。即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94*94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个汉字。</a:t>
            </a:r>
            <a:endParaRPr lang="en-US" altLang="zh-CN" noProof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>
              <a:tabLst>
                <a:tab pos="1828800" algn="l"/>
              </a:tabLst>
            </a:pP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1-15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区为特殊符号或保留区；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16-55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为常用汉字区，按照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abcd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英文字母排序，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56-87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为非常用汉字区，按照偏旁部首的笔画排序。</a:t>
            </a:r>
            <a:endParaRPr lang="en-US" altLang="zh-CN" noProof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>
              <a:tabLst>
                <a:tab pos="1828800" algn="l"/>
              </a:tabLst>
            </a:pPr>
            <a:endParaRPr lang="en-US" dirty="0">
              <a:latin typeface="Monaco" charset="0"/>
              <a:sym typeface="Monaco" charset="0"/>
            </a:endParaRPr>
          </a:p>
        </p:txBody>
      </p:sp>
      <p:pic>
        <p:nvPicPr>
          <p:cNvPr id="4" name="Picture 2" descr="https://pics6.baidu.com/feed/2f738bd4b31c8701e261d79fda341d2b0608ff40.jpeg?token=81907b4bbd890785cb7904b148d8f553&amp;s=2BAC7A22CCF9E89206D905D50100C032">
            <a:extLst>
              <a:ext uri="{FF2B5EF4-FFF2-40B4-BE49-F238E27FC236}">
                <a16:creationId xmlns:a16="http://schemas.microsoft.com/office/drawing/2014/main" id="{E1E87C66-8747-4E1A-B721-7785A3A04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43365"/>
            <a:ext cx="3227594" cy="101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C00016F-4B40-4529-A1C6-3D4D82BD8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429324"/>
            <a:ext cx="2254856" cy="304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2CD55D-AFC1-4019-9159-9584EE715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198" y="5029200"/>
            <a:ext cx="2253942" cy="16242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6BEB5E-CCD1-4CED-8C24-B3B2BE8BB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389" y="3117721"/>
            <a:ext cx="2523633" cy="3535761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9AB440B0-6907-4FF7-BCDE-8D59B658F5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62363"/>
              </p:ext>
            </p:extLst>
          </p:nvPr>
        </p:nvGraphicFramePr>
        <p:xfrm>
          <a:off x="8210055" y="1573580"/>
          <a:ext cx="7000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包装程序外壳对象" showAsIcon="1" r:id="rId7" imgW="699840" imgH="435240" progId="Package">
                  <p:embed/>
                </p:oleObj>
              </mc:Choice>
              <mc:Fallback>
                <p:oleObj name="包装程序外壳对象" showAsIcon="1" r:id="rId7" imgW="699840" imgH="4352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10055" y="1573580"/>
                        <a:ext cx="700088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246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汉字编码：  </a:t>
            </a:r>
            <a:r>
              <a:rPr lang="en-US" altLang="zh-CN" dirty="0"/>
              <a:t>3.</a:t>
            </a:r>
            <a:r>
              <a:rPr lang="zh-CN" altLang="en-US" dirty="0"/>
              <a:t>解决输入</a:t>
            </a:r>
            <a:endParaRPr lang="en-US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8366125" cy="4972050"/>
          </a:xfrm>
          <a:ln/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zh-CN" altLang="en-US" dirty="0">
                <a:latin typeface="Monaco" charset="0"/>
                <a:sym typeface="Monaco" charset="0"/>
              </a:rPr>
              <a:t>汉字编码问题解决了汉字在计算机内的存储问题。</a:t>
            </a:r>
            <a:endParaRPr lang="en-US" altLang="zh-CN" dirty="0">
              <a:latin typeface="Monaco" charset="0"/>
              <a:sym typeface="Monaco" charset="0"/>
            </a:endParaRPr>
          </a:p>
          <a:p>
            <a:pPr>
              <a:tabLst>
                <a:tab pos="1828800" algn="l"/>
              </a:tabLst>
            </a:pP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汉字的输入问题：需要专门的软件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—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有一定技术难度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-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涉及到底层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----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驱动程序的编制</a:t>
            </a:r>
            <a:endParaRPr lang="en-US" altLang="zh-CN" noProof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aco" charset="0"/>
              <a:ea typeface="黑体" panose="02010609060101010101" charset="-122"/>
              <a:cs typeface="黑体" panose="02010609060101010101" charset="-122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Monaco" charset="0"/>
              </a:rPr>
              <a:t>     </a:t>
            </a:r>
            <a:r>
              <a:rPr lang="zh-CN" altLang="en-US" noProof="1">
                <a:latin typeface="Monaco" charset="0"/>
                <a:sym typeface="Monaco" charset="0"/>
              </a:rPr>
              <a:t>从键盘上将一定的按键组合转换成对应汉字的编码。有音码与形码两大类：</a:t>
            </a:r>
            <a:endParaRPr lang="en-US" altLang="zh-CN" noProof="1">
              <a:latin typeface="Monaco" charset="0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Monaco" charset="0"/>
              </a:rPr>
              <a:t>     </a:t>
            </a:r>
            <a:r>
              <a:rPr lang="zh-CN" altLang="en-US" noProof="1">
                <a:latin typeface="Monaco" charset="0"/>
                <a:sym typeface="Monaco" charset="0"/>
              </a:rPr>
              <a:t>区位输入法、拼音输入法、笔画输入法、</a:t>
            </a:r>
            <a:r>
              <a:rPr lang="en-US" altLang="zh-CN" noProof="1">
                <a:latin typeface="Monaco" charset="0"/>
                <a:sym typeface="Monaco" charset="0"/>
              </a:rPr>
              <a:t>……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Monaco" charset="0"/>
              </a:rPr>
              <a:t>     </a:t>
            </a:r>
            <a:r>
              <a:rPr lang="zh-CN" altLang="en-US" noProof="1">
                <a:latin typeface="Monaco" charset="0"/>
                <a:sym typeface="Monaco" charset="0"/>
              </a:rPr>
              <a:t>五笔字型输入法：</a:t>
            </a:r>
            <a:r>
              <a:rPr lang="zh-CN" altLang="en-US" noProof="1">
                <a:solidFill>
                  <a:srgbClr val="FF0000"/>
                </a:solidFill>
                <a:latin typeface="Monaco" charset="0"/>
                <a:sym typeface="Monaco" charset="0"/>
              </a:rPr>
              <a:t>王永民，</a:t>
            </a:r>
            <a:r>
              <a:rPr lang="zh-CN" altLang="en-US" noProof="1">
                <a:latin typeface="Monaco" charset="0"/>
                <a:sym typeface="Monaco" charset="0"/>
              </a:rPr>
              <a:t>五笔输入一个汉字，经过训练可达每分钟</a:t>
            </a:r>
            <a:r>
              <a:rPr lang="en-US" altLang="zh-CN" noProof="1">
                <a:latin typeface="Monaco" charset="0"/>
                <a:sym typeface="Monaco" charset="0"/>
              </a:rPr>
              <a:t>120</a:t>
            </a:r>
            <a:r>
              <a:rPr lang="zh-CN" altLang="en-US" noProof="1">
                <a:latin typeface="Monaco" charset="0"/>
                <a:sym typeface="Monaco" charset="0"/>
              </a:rPr>
              <a:t>个汉字。</a:t>
            </a:r>
            <a:endParaRPr lang="en-US" altLang="zh-CN" noProof="1">
              <a:latin typeface="Monaco" charset="0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Monaco" charset="0"/>
              </a:rPr>
              <a:t>      </a:t>
            </a:r>
            <a:r>
              <a:rPr lang="zh-CN" altLang="en-US" noProof="1">
                <a:latin typeface="Monaco" charset="0"/>
                <a:sym typeface="Monaco" charset="0"/>
              </a:rPr>
              <a:t>音声输入法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</a:t>
            </a:r>
            <a:r>
              <a:rPr lang="zh-CN" altLang="en-US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微软拼音输入法：哈尔滨工业大学王晓龙，实现了按照语句输入汉字的方法。</a:t>
            </a:r>
            <a:endParaRPr lang="en-US" altLang="zh-CN" noProof="1">
              <a:solidFill>
                <a:srgbClr val="FF0000"/>
              </a:solidFill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 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简拼输入、语音输入、手写输入、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9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键输入法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…………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 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汉字的输入越来越方便快捷、越来越智能。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09422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汉字编码：  </a:t>
            </a:r>
            <a:r>
              <a:rPr lang="en-US" altLang="zh-CN" dirty="0"/>
              <a:t>4.</a:t>
            </a:r>
            <a:r>
              <a:rPr lang="zh-CN" altLang="en-US" dirty="0"/>
              <a:t>解决输出</a:t>
            </a:r>
            <a:endParaRPr lang="en-US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idx="1"/>
          </p:nvPr>
        </p:nvSpPr>
        <p:spPr>
          <a:xfrm>
            <a:off x="388937" y="1143000"/>
            <a:ext cx="4030663" cy="4972050"/>
          </a:xfrm>
          <a:ln/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汉字的输出问题：</a:t>
            </a:r>
            <a:r>
              <a:rPr lang="en-US" altLang="zh-CN" noProof="1">
                <a:latin typeface="Monaco" charset="0"/>
                <a:sym typeface="Monaco" charset="0"/>
              </a:rPr>
              <a:t> </a:t>
            </a:r>
            <a:r>
              <a:rPr lang="zh-CN" altLang="en-US" noProof="1">
                <a:latin typeface="Monaco" charset="0"/>
                <a:sym typeface="Monaco" charset="0"/>
              </a:rPr>
              <a:t>显示、打印问题。字模库</a:t>
            </a:r>
            <a:endParaRPr lang="en-US" altLang="zh-CN" noProof="1">
              <a:latin typeface="Monaco" charset="0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Monaco" charset="0"/>
              </a:rPr>
              <a:t>     </a:t>
            </a:r>
            <a:r>
              <a:rPr lang="zh-CN" altLang="en-US" noProof="1">
                <a:latin typeface="Monaco" charset="0"/>
                <a:sym typeface="Monaco" charset="0"/>
              </a:rPr>
              <a:t>仿照英文字符的显示与打印问题的解决办法。</a:t>
            </a:r>
            <a:endParaRPr lang="en-US" altLang="zh-CN" noProof="1">
              <a:latin typeface="Monaco" charset="0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Monaco" charset="0"/>
              </a:rPr>
              <a:t>     </a:t>
            </a:r>
            <a:r>
              <a:rPr lang="zh-CN" altLang="en-US" noProof="1">
                <a:latin typeface="Monaco" charset="0"/>
                <a:sym typeface="Monaco" charset="0"/>
              </a:rPr>
              <a:t>通过字模库找到对应编码汉字的点阵去显示或打印。</a:t>
            </a:r>
            <a:endParaRPr lang="en-US" altLang="zh-CN" noProof="1">
              <a:latin typeface="Monaco" charset="0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Monaco" charset="0"/>
              </a:rPr>
              <a:t>     </a:t>
            </a:r>
            <a:r>
              <a:rPr lang="zh-CN" altLang="en-US" noProof="1">
                <a:latin typeface="Monaco" charset="0"/>
                <a:sym typeface="Monaco" charset="0"/>
              </a:rPr>
              <a:t>但是汉字字数太多，无法在当时的慢速电脑上显示与打印输出。</a:t>
            </a:r>
            <a:endParaRPr lang="en-US" altLang="zh-CN" noProof="1">
              <a:latin typeface="Monaco" charset="0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Monaco" charset="0"/>
              </a:rPr>
              <a:t>      </a:t>
            </a:r>
            <a:r>
              <a:rPr lang="zh-CN" altLang="en-US" noProof="1">
                <a:latin typeface="Monaco" charset="0"/>
                <a:sym typeface="Monaco" charset="0"/>
              </a:rPr>
              <a:t>解决办法：汉卡，用主板插卡解决。在卡上存储字模库，配备显示打印驱动程序。</a:t>
            </a:r>
            <a:endParaRPr lang="en-US" altLang="zh-CN" noProof="1">
              <a:latin typeface="Monaco" charset="0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  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联想汉卡、巨人汉卡等发家致富的第一桶金。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</p:txBody>
      </p:sp>
      <p:pic>
        <p:nvPicPr>
          <p:cNvPr id="5122" name="Picture 2" descr="https://bkimg.cdn.bcebos.com/pic/95eef01f3a292df5fed7e9e2b5315c6034a87334?x-bce-process=image/watermark,image_d2F0ZXIvYmFpa2U4MA==,g_7,xp_5,yp_5">
            <a:extLst>
              <a:ext uri="{FF2B5EF4-FFF2-40B4-BE49-F238E27FC236}">
                <a16:creationId xmlns:a16="http://schemas.microsoft.com/office/drawing/2014/main" id="{5654A040-2DBE-49D1-B895-7D5F29E5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479" y="1066800"/>
            <a:ext cx="48577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4425537-1252-44D7-BEBB-776F6347D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479" y="3660072"/>
            <a:ext cx="4734626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82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汉字编码：</a:t>
            </a:r>
            <a:endParaRPr lang="en-US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366125" cy="4972050"/>
          </a:xfrm>
          <a:ln/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汉字的输出问题：需要专门的软件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—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有一定技术难度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-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底层</a:t>
            </a:r>
            <a:endParaRPr lang="en-US" altLang="zh-CN" noProof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aco" charset="0"/>
              <a:ea typeface="黑体" panose="02010609060101010101" charset="-122"/>
              <a:cs typeface="黑体" panose="02010609060101010101" charset="-122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</a:t>
            </a:r>
            <a:r>
              <a:rPr lang="zh-CN" altLang="en-US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“王选</a:t>
            </a:r>
            <a:r>
              <a:rPr lang="en-US" altLang="zh-CN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 </a:t>
            </a:r>
            <a:r>
              <a:rPr lang="zh-CN" altLang="en-US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”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-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北大方正排版、华光排版系统。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随着计算机硬盘速度及容量的快速提升，汉字的字模库可以存储在硬盘上了，这极大地降低了汉字使用的成本和效率。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由于硬盘容量的增加，汉字也可以有丰富的几十种字体了，中国人优美的文字终于在电脑上能够完美呈现了，这极大地增强了国人的文化自信、技术自信。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 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而且矢量字库、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TrueType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字体等大大压缩了汉字字模库的体积，真正的无极缩放，把汉字这种象形文字的美感体现的淋漓尽致。陆续出现了各种个人独创字体等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D8F5F4-291D-44AD-A208-7A4752FF2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4876800"/>
            <a:ext cx="2743200" cy="1870711"/>
          </a:xfrm>
          <a:prstGeom prst="rect">
            <a:avLst/>
          </a:prstGeom>
        </p:spPr>
      </p:pic>
      <p:pic>
        <p:nvPicPr>
          <p:cNvPr id="5" name="Picture 2" descr="https://pics6.baidu.com/feed/2f738bd4b31c8701e261d79fda341d2b0608ff40.jpeg?token=81907b4bbd890785cb7904b148d8f553&amp;s=2BAC7A22CCF9E89206D905D50100C032">
            <a:extLst>
              <a:ext uri="{FF2B5EF4-FFF2-40B4-BE49-F238E27FC236}">
                <a16:creationId xmlns:a16="http://schemas.microsoft.com/office/drawing/2014/main" id="{535A00FA-F5C8-4780-AB94-DE9A319FF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257800"/>
            <a:ext cx="4056438" cy="128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38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汉字编码：  </a:t>
            </a:r>
            <a:r>
              <a:rPr lang="en-US" altLang="zh-CN" dirty="0"/>
              <a:t>5.</a:t>
            </a:r>
            <a:r>
              <a:rPr lang="zh-CN" altLang="en-US" dirty="0"/>
              <a:t>解决简繁体中日韩</a:t>
            </a:r>
            <a:endParaRPr lang="en-US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8366125" cy="4972050"/>
          </a:xfrm>
          <a:ln/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汉字编码的新问题</a:t>
            </a:r>
            <a:endParaRPr lang="en-US" altLang="zh-CN" noProof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aco" charset="0"/>
              <a:ea typeface="黑体" panose="02010609060101010101" charset="-122"/>
              <a:cs typeface="黑体" panose="02010609060101010101" charset="-122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     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随着两岸三通，大陆与香港特区、中国台湾、新加坡等远东地区及国际华人的沟通交流，大陆的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GB2312-80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与远东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BIG5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码不一致，特别是双方的汉字字数不一致、简繁书写方法不一致，导致沟通问题出现。</a:t>
            </a:r>
            <a:endParaRPr lang="en-US" altLang="zh-CN" noProof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aco" charset="0"/>
              <a:ea typeface="黑体" panose="02010609060101010101" charset="-122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    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 虽然有了类似“两岸桥”这样的翻译转换的软件，但仍然极不方便。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     在同一个系统内要能够同时显示、打印简体与繁体汉字，有的时候还需要处理日文、韩文等文字。</a:t>
            </a:r>
            <a:endParaRPr lang="en-US" altLang="zh-CN" noProof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aco" charset="0"/>
              <a:ea typeface="黑体" panose="02010609060101010101" charset="-122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      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这就催生了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GBK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编码、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GB18030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编码、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CJK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（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China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、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Japan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、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Korea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）编码，并陆续得以推广应用。</a:t>
            </a:r>
            <a:endParaRPr lang="en-US" altLang="zh-CN" noProof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aco" charset="0"/>
              <a:ea typeface="黑体" panose="02010609060101010101" charset="-122"/>
              <a:sym typeface="Monaco" charset="0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      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微软、国际标准化组织适时推广了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Unicode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sym typeface="Monaco" charset="0"/>
              </a:rPr>
              <a:t>统一编码。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05353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汉字编码：  </a:t>
            </a:r>
            <a:r>
              <a:rPr lang="en-US" altLang="zh-CN" dirty="0"/>
              <a:t>6. Unicode </a:t>
            </a:r>
            <a:r>
              <a:rPr lang="zh-CN" altLang="en-US" dirty="0"/>
              <a:t>统一编码</a:t>
            </a:r>
            <a:r>
              <a:rPr lang="en-US" altLang="zh-CN" dirty="0"/>
              <a:t>—</a:t>
            </a:r>
            <a:r>
              <a:rPr lang="zh-CN" altLang="en-US" dirty="0"/>
              <a:t>万国码</a:t>
            </a:r>
            <a:endParaRPr lang="en-US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idx="1"/>
          </p:nvPr>
        </p:nvSpPr>
        <p:spPr>
          <a:xfrm>
            <a:off x="407978" y="1248032"/>
            <a:ext cx="8366125" cy="4972050"/>
          </a:xfrm>
          <a:ln/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Unicode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编码：</a:t>
            </a: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www.unicode.org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     为每种语言中的每个字符设定了统一并且唯一的二进制编码，可以容纳世界上所有文字和符号，以满足跨语言、跨平台进行文本转换、处理的要求。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Unicode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用数字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0-0x10FFFF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来映射这些字符，最多可以容纳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1114112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个字符（码位）。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Unicode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拥抱互联网，字符集包含了各类表情符号。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UTF-8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、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UTF-16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、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UTF-32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都是将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unicode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字符序号转换到程序或特定系统或应用指定的编码方案，如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OS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机器内码的实现。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GBK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是双字节编码，不兼容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unicode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，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GB18030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是变长字节（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1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、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2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、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4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）编码。可以对照：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目前互联网及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Linux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系统采用的是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UTF-8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编码，是一种变长字节编码，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ASCII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字符占一个字节，常用汉字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CJK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占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3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个字节。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CJK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占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4e00-9ffc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位，</a:t>
            </a:r>
            <a:r>
              <a:rPr lang="en-US" altLang="zh-CN" dirty="0"/>
              <a:t> 2</a:t>
            </a:r>
            <a:r>
              <a:rPr lang="zh-CN" altLang="zh-CN" dirty="0"/>
              <a:t>万多个中日韩</a:t>
            </a:r>
            <a:r>
              <a:rPr lang="en-US" altLang="zh-CN" dirty="0"/>
              <a:t>(</a:t>
            </a:r>
            <a:r>
              <a:rPr lang="zh-CN" altLang="en-US" dirty="0"/>
              <a:t>越</a:t>
            </a:r>
            <a:r>
              <a:rPr lang="en-US" altLang="zh-CN" dirty="0"/>
              <a:t>)</a:t>
            </a:r>
            <a:r>
              <a:rPr lang="zh-CN" altLang="zh-CN" dirty="0"/>
              <a:t>汉字</a:t>
            </a:r>
            <a:r>
              <a:rPr lang="zh-CN" altLang="en-US" dirty="0"/>
              <a:t>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201CD8-6203-44D7-9D48-05661BCD4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662856"/>
            <a:ext cx="4000847" cy="594411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B62074-7042-4409-BFED-D728DB7E28B2}"/>
              </a:ext>
            </a:extLst>
          </p:cNvPr>
          <p:cNvSpPr txBox="1"/>
          <p:nvPr/>
        </p:nvSpPr>
        <p:spPr>
          <a:xfrm>
            <a:off x="4648200" y="4943855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https://unicode.yunser.com/unicode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1790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en-US" dirty="0"/>
          </a:p>
        </p:txBody>
      </p:sp>
      <p:sp>
        <p:nvSpPr>
          <p:cNvPr id="10244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非数值型数据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英文字符编码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汉字编码</a:t>
            </a:r>
            <a:endParaRPr lang="en-US" altLang="zh-CN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汉字遇到计算机：好多问题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编码解决方案</a:t>
            </a:r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输入解决方案</a:t>
            </a:r>
          </a:p>
          <a:p>
            <a:pPr lvl="1"/>
            <a:r>
              <a:rPr lang="en-US" altLang="zh-CN" dirty="0"/>
              <a:t>4.</a:t>
            </a:r>
            <a:r>
              <a:rPr lang="zh-CN" altLang="en-US" dirty="0"/>
              <a:t>输出解决方案</a:t>
            </a:r>
          </a:p>
          <a:p>
            <a:pPr lvl="1"/>
            <a:r>
              <a:rPr lang="en-US" altLang="zh-CN" dirty="0"/>
              <a:t>5.</a:t>
            </a:r>
            <a:r>
              <a:rPr lang="zh-CN" altLang="en-US" dirty="0"/>
              <a:t>解决简繁体中日韩</a:t>
            </a:r>
          </a:p>
          <a:p>
            <a:pPr lvl="1"/>
            <a:r>
              <a:rPr lang="en-US" altLang="zh-CN" dirty="0"/>
              <a:t>6. Unicode </a:t>
            </a:r>
            <a:r>
              <a:rPr lang="zh-CN" altLang="en-US" dirty="0"/>
              <a:t>统一编码与</a:t>
            </a:r>
            <a:r>
              <a:rPr lang="en-US" altLang="zh-CN" dirty="0"/>
              <a:t>UTF-8</a:t>
            </a:r>
            <a:endParaRPr lang="zh-CN" altLang="en-US" dirty="0"/>
          </a:p>
          <a:p>
            <a:pPr lvl="1"/>
            <a:r>
              <a:rPr lang="en-US" altLang="zh-CN" dirty="0"/>
              <a:t>7.</a:t>
            </a:r>
            <a:r>
              <a:rPr lang="zh-CN" altLang="en-US" dirty="0"/>
              <a:t>汉字与</a:t>
            </a:r>
            <a:r>
              <a:rPr lang="en-US" altLang="zh-CN" dirty="0"/>
              <a:t>C</a:t>
            </a:r>
            <a:r>
              <a:rPr lang="zh-CN" altLang="en-US" dirty="0"/>
              <a:t>语言</a:t>
            </a:r>
          </a:p>
          <a:p>
            <a:pPr lvl="1"/>
            <a:r>
              <a:rPr lang="en-US" altLang="zh-CN" dirty="0"/>
              <a:t>8.</a:t>
            </a:r>
            <a:r>
              <a:rPr lang="zh-CN" altLang="en-US" dirty="0"/>
              <a:t>汉字排序的难解问题与解决方案</a:t>
            </a:r>
            <a:endParaRPr lang="en-US" altLang="zh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8CFD5E-9D4C-4C9D-A84C-3372AC093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0807" y="5114925"/>
            <a:ext cx="4038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3600" b="1" kern="1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defRPr>
            </a:lvl1pPr>
            <a:lvl2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zh-CN" altLang="en-US" dirty="0"/>
              <a:t>思政点：技术自信</a:t>
            </a:r>
            <a:endParaRPr lang="en-US" altLang="zh-CN" dirty="0"/>
          </a:p>
          <a:p>
            <a:r>
              <a:rPr lang="en-US" altLang="zh-CN" dirty="0"/>
              <a:t>                  </a:t>
            </a:r>
            <a:r>
              <a:rPr lang="zh-CN" altLang="en-US" dirty="0"/>
              <a:t>文化自信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AC01C02-0DB2-4B25-9139-83D8F08C6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346461"/>
            <a:ext cx="3124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3600" b="1" kern="1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defRPr>
            </a:lvl1pPr>
            <a:lvl2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zh-CN" altLang="en-US" dirty="0"/>
              <a:t>数       与      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45A7EB-EF26-43A9-BEC1-34E01FA6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030" y="761999"/>
            <a:ext cx="1333570" cy="37403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汉字编码：  </a:t>
            </a:r>
            <a:r>
              <a:rPr lang="en-US" altLang="zh-CN" dirty="0"/>
              <a:t>UTF-8</a:t>
            </a:r>
            <a:endParaRPr lang="en-US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8366125" cy="4972050"/>
          </a:xfrm>
          <a:ln/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en-US" altLang="zh-CN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UTF-8</a:t>
            </a:r>
            <a:r>
              <a:rPr lang="zh-CN" altLang="en-US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 charset="0"/>
                <a:ea typeface="黑体" panose="02010609060101010101" charset="-122"/>
                <a:cs typeface="黑体" panose="02010609060101010101" charset="-122"/>
                <a:sym typeface="Monaco" charset="0"/>
              </a:rPr>
              <a:t>编码规则</a:t>
            </a:r>
            <a:endParaRPr lang="en-US" altLang="zh-CN" noProof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aco" charset="0"/>
              <a:ea typeface="黑体" panose="02010609060101010101" charset="-122"/>
              <a:cs typeface="黑体" panose="02010609060101010101" charset="-122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sz="2000" noProof="1">
                <a:latin typeface="Monaco" charset="0"/>
                <a:sym typeface="Wingdings" panose="05000000000000000000" pitchFamily="2" charset="2"/>
              </a:rPr>
              <a:t>0000 0000 – 0000 007F: 	0xxxxxxx                                                             7</a:t>
            </a:r>
            <a:r>
              <a:rPr lang="zh-CN" altLang="en-US" sz="2000" noProof="1">
                <a:latin typeface="Monaco" charset="0"/>
                <a:sym typeface="Wingdings" panose="05000000000000000000" pitchFamily="2" charset="2"/>
              </a:rPr>
              <a:t>位                    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sz="2000" noProof="1">
                <a:latin typeface="Monaco" charset="0"/>
                <a:sym typeface="Wingdings" panose="05000000000000000000" pitchFamily="2" charset="2"/>
              </a:rPr>
              <a:t>0000 0080 – 0000 07FF: 	110xxxxx 10xxxxxx		           11 </a:t>
            </a:r>
            <a:r>
              <a:rPr lang="zh-CN" altLang="en-US" sz="2000" noProof="1">
                <a:latin typeface="Monaco" charset="0"/>
                <a:sym typeface="Wingdings" panose="05000000000000000000" pitchFamily="2" charset="2"/>
              </a:rPr>
              <a:t>位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sz="2000" noProof="1">
                <a:latin typeface="Monaco" charset="0"/>
                <a:sym typeface="Wingdings" panose="05000000000000000000" pitchFamily="2" charset="2"/>
              </a:rPr>
              <a:t>0000 0800 – 0000 FFFF: 	1110xxxx 10xxxxxx 10xxxxxx                      16</a:t>
            </a:r>
            <a:r>
              <a:rPr lang="zh-CN" altLang="en-US" sz="2000" noProof="1">
                <a:latin typeface="Monaco" charset="0"/>
                <a:sym typeface="Wingdings" panose="05000000000000000000" pitchFamily="2" charset="2"/>
              </a:rPr>
              <a:t>位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sz="2000" noProof="1">
                <a:latin typeface="Monaco" charset="0"/>
                <a:sym typeface="Wingdings" panose="05000000000000000000" pitchFamily="2" charset="2"/>
              </a:rPr>
              <a:t>0001 0000 -- 001F FFFF: 	11110xxx 10xxxxxx 10xxxxxx 10xxxxxx    21</a:t>
            </a:r>
            <a:r>
              <a:rPr lang="zh-CN" altLang="en-US" sz="2000" noProof="1">
                <a:latin typeface="Monaco" charset="0"/>
                <a:sym typeface="Wingdings" panose="05000000000000000000" pitchFamily="2" charset="2"/>
              </a:rPr>
              <a:t>位</a:t>
            </a:r>
          </a:p>
          <a:p>
            <a:pPr marL="0" indent="0">
              <a:buNone/>
              <a:tabLst>
                <a:tab pos="1828800" algn="l"/>
              </a:tabLst>
            </a:pP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常用汉字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cjk 4e00-9ffc 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所以三个字节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,2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万多个中日韩汉字。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Utf-8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优点：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 1.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变长，常用的字占字节数少，不常用的字占用的字节数多，节省空间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      2.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任意字节能归到一个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unicode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字符，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10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开始往前归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微软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2020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后全面拥抱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utf-8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，记事本、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VS2021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、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win11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缺省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endParaRPr lang="zh-CN" altLang="en-US" noProof="1">
              <a:latin typeface="Monaco" charset="0"/>
              <a:sym typeface="Wingdings" panose="05000000000000000000" pitchFamily="2" charset="2"/>
            </a:endParaRPr>
          </a:p>
          <a:p>
            <a:pPr marL="0" indent="0">
              <a:buNone/>
              <a:tabLst>
                <a:tab pos="1828800" algn="l"/>
              </a:tabLst>
            </a:pP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76136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23B723E-2BE9-4F96-B276-AA9E7DE9A1D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当前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Linux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系统中汉字的编码为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69CDC4-37FD-45D1-B1AF-B965AF6C84D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GB18030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F10466-454A-44F8-AE0B-FCB860D680B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UTF-8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EB914D-3347-46E6-B280-F038763283A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Unicode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中汉字的序号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CCD5BEE-0983-4CFC-AC52-1EFD43E39E8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CJK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中日韩编码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56E0DFA-A6A2-4210-9399-173783C5EEA6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6949CE9-BEED-4696-A52C-C8E7D3566319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9496655-A97E-4827-AC1E-C0C611F7BD22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466323A-D641-4771-A187-21B7A35EA66E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EA6B0A0-256E-4787-8640-D24ABEE78C25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E353183-EE58-4FF0-A9F1-9CECBDD18B39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AD5BB2E1-AFE7-493F-B62B-5CC023136CB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CC0000"/>
                  </a:solidFill>
                  <a:prstDash val="solid"/>
                  <a:round/>
                  <a:headEnd type="none" w="med" len="med"/>
                  <a:tailEnd type="triangl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266F78CB-FB3A-4844-A3EB-3E141E80FACF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CC0000"/>
                  </a:solidFill>
                  <a:prstDash val="solid"/>
                  <a:round/>
                  <a:headEnd type="none" w="med" len="med"/>
                  <a:tailEnd type="triangl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D261346A-BCB5-4F60-A97C-C8603005EBC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B9C044C5-5864-4471-A1C8-11C3F4073274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1878060-9BBF-4539-B257-546F59CBF000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5D1951B-CF7A-43E8-8FF8-67AC52B32CBD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14400" y="635000"/>
            <a:ext cx="7315200" cy="36576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  <a:endParaRPr lang="zh-CN" altLang="en-US" sz="1200" dirty="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8651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汉字编码：  </a:t>
            </a:r>
            <a:r>
              <a:rPr lang="en-US" altLang="zh-CN" dirty="0"/>
              <a:t>7.</a:t>
            </a:r>
            <a:r>
              <a:rPr lang="zh-CN" altLang="en-US" dirty="0"/>
              <a:t>汉字与</a:t>
            </a:r>
            <a:r>
              <a:rPr lang="en-US" altLang="zh-CN" dirty="0"/>
              <a:t>C</a:t>
            </a:r>
            <a:r>
              <a:rPr lang="zh-CN" altLang="en-US" dirty="0"/>
              <a:t>语言</a:t>
            </a:r>
            <a:endParaRPr lang="en-US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8366125" cy="4972050"/>
          </a:xfrm>
          <a:ln/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汉字在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GB2312-80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、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GBK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中占两个字节，而其他英文字符占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1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个字节。在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GB18030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汉字占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2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个或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4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个字节。在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UTF-8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编码中汉字占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3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个字节。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C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语言的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strlen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返回的是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sizeof(s)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，是字节数，而不是字符个数。所以无法返回正确的字符个数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—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字数。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编写子程序 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int utf8len(char*) 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返回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UTF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串的字符个数。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Windows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内核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UTF-16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，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WCHAR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类型，</a:t>
            </a:r>
            <a:r>
              <a:rPr lang="en-US" altLang="zh-CN" b="0" i="0" dirty="0">
                <a:solidFill>
                  <a:srgbClr val="0101FD"/>
                </a:solidFill>
                <a:effectLst/>
                <a:latin typeface="SFMono-Regular"/>
              </a:rPr>
              <a:t> </a:t>
            </a:r>
            <a:r>
              <a:rPr lang="en-US" altLang="zh-CN" b="0" i="0" dirty="0" err="1">
                <a:solidFill>
                  <a:srgbClr val="0101FD"/>
                </a:solidFill>
                <a:effectLst/>
                <a:latin typeface="SFMono-Regular"/>
              </a:rPr>
              <a:t>wchar_t</a:t>
            </a:r>
            <a:endParaRPr lang="en-US" altLang="zh-CN" b="0" i="0" dirty="0">
              <a:solidFill>
                <a:srgbClr val="0101FD"/>
              </a:solidFill>
              <a:effectLst/>
              <a:latin typeface="SFMono-Regular"/>
            </a:endParaRPr>
          </a:p>
          <a:p>
            <a:pPr>
              <a:tabLst>
                <a:tab pos="1828800" algn="l"/>
              </a:tabLst>
            </a:pP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Win10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及以前的记事本、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VS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等缺省采用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ANSI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编码（汉字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GBK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，占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2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字节），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Linux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中确实采用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UTF-8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编码，所以这两个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OS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下源程序不能简单拷贝移植，需要进行编码转换或编译指定。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新版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Win11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下的软件大都采用了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UTF-8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编码。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29052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EB0C3DC-25B3-4CCD-9727-BE2B3EB5C38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62000" y="9906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  <a:tabLst>
                <a:tab pos="1828800" algn="l"/>
              </a:tabLst>
            </a:pPr>
            <a:r>
              <a:rPr lang="zh-CN" altLang="en-US" sz="2800" b="0" noProof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各软件或系统间本身的缺省编码可能不一致，这些隐藏的编码转换问题，由谁来做？怎么做？</a:t>
            </a:r>
            <a:endParaRPr lang="en-US" altLang="zh-CN" sz="2800" noProof="1">
              <a:latin typeface="Monaco" charset="0"/>
              <a:sym typeface="Wingdings" panose="05000000000000000000" pitchFamily="2" charset="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DF4FBEA-6F6F-426A-81F5-900BC6F61832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265B1D1-6CA0-4539-8B28-C2E3BE8C75A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9144000" cy="635000"/>
            <a:chOff x="-76200" y="-63500"/>
            <a:chExt cx="9144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CD2B42E1-D27E-47DC-8365-DEB46980956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 bwMode="auto">
            <a:xfrm>
              <a:off x="-76200" y="-6350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CC0000"/>
                  </a:solidFill>
                  <a:prstDash val="solid"/>
                  <a:round/>
                  <a:headEnd type="none" w="med" len="med"/>
                  <a:tailEnd type="triangl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F7DB3028-5CE5-47B7-A8AB-DD2B83AECCF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-76200" y="-6350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CC0000"/>
                  </a:solidFill>
                  <a:prstDash val="solid"/>
                  <a:round/>
                  <a:headEnd type="none" w="med" len="med"/>
                  <a:tailEnd type="triangl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E5C246B3-5DE9-428E-B587-65D7373CB392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77800" y="-6350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A63F2B07-276B-468B-ADB9-368647F2A2C3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449705" y="457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C7FDF03-760F-45F3-B2A0-F882356E905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2649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汉字编码：  </a:t>
            </a:r>
            <a:r>
              <a:rPr lang="en-US" altLang="zh-CN" dirty="0"/>
              <a:t>8.</a:t>
            </a:r>
            <a:r>
              <a:rPr lang="zh-CN" altLang="en-US" dirty="0"/>
              <a:t>汉字排序</a:t>
            </a:r>
            <a:endParaRPr lang="en-US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362074"/>
            <a:ext cx="8366125" cy="5191125"/>
          </a:xfrm>
          <a:ln/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按照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GB2312-80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编码规则，汉字字符串的排序，存在着常用汉字与非常用汉字的编码规则不一致问题。所以严格说来排序既不是按照对应的拼音的英文字母顺序排序，也不是按照笔画排序。所以其排序的结果不能保证其正确性，所以不具备按照编码排序的意义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中国通用汉字排序方法为：部首次序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+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笔画数，但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Unicode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编码次序与康熙字典有些不一致。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汉字怎么排序呀，软件咋编写啊？</a:t>
            </a:r>
            <a:r>
              <a:rPr lang="en-US" altLang="zh-CN" noProof="1">
                <a:latin typeface="Monaco" charset="0"/>
                <a:sym typeface="Wingdings" panose="05000000000000000000" pitchFamily="2" charset="2"/>
              </a:rPr>
              <a:t>--excel</a:t>
            </a:r>
            <a:r>
              <a:rPr lang="zh-CN" altLang="en-US" noProof="1">
                <a:latin typeface="Monaco" charset="0"/>
                <a:sym typeface="Wingdings" panose="05000000000000000000" pitchFamily="2" charset="2"/>
              </a:rPr>
              <a:t>已实现笔画排序</a:t>
            </a: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r>
              <a:rPr lang="zh-CN" altLang="en-US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即使一些重要的网站、文献等一些人物的排序也是错误的，这恰恰说明汉字排序出错的问题很常见。而这让认真的人士，特别是外国人不理解，甚至蔑视。</a:t>
            </a:r>
            <a:endParaRPr lang="en-US" altLang="zh-CN" noProof="1">
              <a:solidFill>
                <a:srgbClr val="FF0000"/>
              </a:solidFill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r>
              <a:rPr lang="zh-CN" altLang="en-US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汉字占</a:t>
            </a:r>
            <a:r>
              <a:rPr lang="en-US" altLang="zh-CN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3</a:t>
            </a:r>
            <a:r>
              <a:rPr lang="zh-CN" altLang="en-US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个字节，大大浪费了空间和处理速度，</a:t>
            </a:r>
            <a:r>
              <a:rPr lang="en-US" altLang="zh-CN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UTF-8</a:t>
            </a:r>
            <a:r>
              <a:rPr lang="zh-CN" altLang="en-US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不中国呀！！！</a:t>
            </a:r>
            <a:r>
              <a:rPr lang="en-US" altLang="zh-CN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GB18030</a:t>
            </a:r>
            <a:r>
              <a:rPr lang="zh-CN" altLang="en-US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是解决同样问题，但常用汉字</a:t>
            </a:r>
            <a:r>
              <a:rPr lang="en-US" altLang="zh-CN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2</a:t>
            </a:r>
            <a:r>
              <a:rPr lang="zh-CN" altLang="en-US" noProof="1">
                <a:solidFill>
                  <a:srgbClr val="FF0000"/>
                </a:solidFill>
                <a:latin typeface="Monaco" charset="0"/>
                <a:sym typeface="Wingdings" panose="05000000000000000000" pitchFamily="2" charset="2"/>
              </a:rPr>
              <a:t>个字节</a:t>
            </a:r>
            <a:endParaRPr lang="en-US" altLang="zh-CN" noProof="1">
              <a:solidFill>
                <a:srgbClr val="FF0000"/>
              </a:solidFill>
              <a:latin typeface="Monaco" charset="0"/>
              <a:sym typeface="Wingdings" panose="05000000000000000000" pitchFamily="2" charset="2"/>
            </a:endParaRPr>
          </a:p>
          <a:p>
            <a:pPr>
              <a:tabLst>
                <a:tab pos="1828800" algn="l"/>
              </a:tabLst>
            </a:pPr>
            <a:endParaRPr lang="en-US" altLang="zh-CN" noProof="1">
              <a:latin typeface="Monaco" charset="0"/>
              <a:sym typeface="Wingdings" panose="05000000000000000000" pitchFamily="2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0E3CC3-7359-44A7-9638-BE000A6A5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449487"/>
            <a:ext cx="3805193" cy="91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3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679773-41ED-4E1D-8B6C-AC46A95A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5071723" cy="29913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0C3D64-6610-4D65-BB05-4B1A376D5A8F}"/>
              </a:ext>
            </a:extLst>
          </p:cNvPr>
          <p:cNvSpPr txBox="1"/>
          <p:nvPr/>
        </p:nvSpPr>
        <p:spPr>
          <a:xfrm>
            <a:off x="533399" y="3112068"/>
            <a:ext cx="762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https://www.qqxiuzi.cn/zh/hanzi-unicode-bianma.php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AF96972-B265-4822-B349-E6B59078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323" y="49586"/>
            <a:ext cx="3746268" cy="32270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137778C-A621-4487-A738-00EA82E70F6A}"/>
              </a:ext>
            </a:extLst>
          </p:cNvPr>
          <p:cNvSpPr txBox="1"/>
          <p:nvPr/>
        </p:nvSpPr>
        <p:spPr>
          <a:xfrm>
            <a:off x="525087" y="3657600"/>
            <a:ext cx="8229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http://www.hipenpal.com/tool/characters_to_unicode_charts_in_simplified_chinese.php?unicode=78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8AC8B9-A98F-4D89-B846-842C20914CD8}"/>
              </a:ext>
            </a:extLst>
          </p:cNvPr>
          <p:cNvSpPr txBox="1"/>
          <p:nvPr/>
        </p:nvSpPr>
        <p:spPr>
          <a:xfrm>
            <a:off x="514003" y="4497987"/>
            <a:ext cx="4580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https://unicode.yunser.com/unicode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BC12A53-2D08-4C28-B22B-6A4A960E1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075" y="4910019"/>
            <a:ext cx="4724400" cy="17541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6A8DEF0-1847-435F-A663-D7E603B17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17149"/>
            <a:ext cx="2438400" cy="186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87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EB0C3DC-25B3-4CCD-9727-BE2B3EB5C38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62000" y="9906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  <a:tabLst>
                <a:tab pos="1828800" algn="l"/>
              </a:tabLst>
            </a:pPr>
            <a:r>
              <a:rPr lang="zh-CN" altLang="en-US" sz="2800" b="0" noProof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汉字排序中会出现什么问题？</a:t>
            </a:r>
            <a:endParaRPr lang="en-US" altLang="zh-CN" sz="2800" b="0" noProof="1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tabLst>
                <a:tab pos="1828800" algn="l"/>
              </a:tabLst>
            </a:pPr>
            <a:r>
              <a:rPr lang="en-US" altLang="zh-CN" sz="2800" b="0" noProof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</a:t>
            </a:r>
            <a:r>
              <a:rPr lang="zh-CN" altLang="en-US" sz="2800" b="0" noProof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怎么解决汉字排序？解决方案！</a:t>
            </a:r>
            <a:endParaRPr lang="en-US" altLang="zh-CN" sz="2800" b="0" noProof="1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tabLst>
                <a:tab pos="1828800" algn="l"/>
              </a:tabLst>
            </a:pPr>
            <a:r>
              <a:rPr lang="en-US" altLang="zh-CN" sz="2800" b="0" noProof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</a:t>
            </a:r>
            <a:r>
              <a:rPr lang="zh-CN" altLang="en-US" sz="2800" b="0" noProof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解决方案有什么局限性？</a:t>
            </a:r>
            <a:r>
              <a:rPr lang="en-US" altLang="zh-CN" sz="2800" b="0" noProof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</a:t>
            </a:r>
            <a:endParaRPr lang="en-US" altLang="zh-CN" sz="2800" noProof="1">
              <a:latin typeface="Monaco" charset="0"/>
              <a:sym typeface="Wingdings" panose="05000000000000000000" pitchFamily="2" charset="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DF4FBEA-6F6F-426A-81F5-900BC6F61832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265B1D1-6CA0-4539-8B28-C2E3BE8C75A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9144000" cy="635000"/>
            <a:chOff x="-76200" y="-63500"/>
            <a:chExt cx="9144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CD2B42E1-D27E-47DC-8365-DEB46980956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 bwMode="auto">
            <a:xfrm>
              <a:off x="-76200" y="-6350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CC0000"/>
                  </a:solidFill>
                  <a:prstDash val="solid"/>
                  <a:round/>
                  <a:headEnd type="none" w="med" len="med"/>
                  <a:tailEnd type="triangl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F7DB3028-5CE5-47B7-A8AB-DD2B83AECCF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-76200" y="-6350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CC0000"/>
                  </a:solidFill>
                  <a:prstDash val="solid"/>
                  <a:round/>
                  <a:headEnd type="none" w="med" len="med"/>
                  <a:tailEnd type="triangl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E5C246B3-5DE9-428E-B587-65D7373CB392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77800" y="-6350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A63F2B07-276B-468B-ADB9-368647F2A2C3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449705" y="457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C7FDF03-760F-45F3-B2A0-F882356E905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8356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2209800"/>
            <a:ext cx="6972300" cy="2362200"/>
          </a:xfrm>
          <a:ln/>
        </p:spPr>
        <p:txBody>
          <a:bodyPr/>
          <a:lstStyle/>
          <a:p>
            <a:pPr marL="119063" indent="-119063"/>
            <a:r>
              <a:rPr lang="zh-CN" altLang="en-US" dirty="0"/>
              <a:t>        正是中国有识之士的钻研、抗争，以及国家的大力支持，汉字及汉语言文化才能够在计算机世界生存、绽放芳华！。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45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沁园春雪设计图__PSD分层素材_PSD分层素材_设计图库_昵图网nipic.com">
            <a:extLst>
              <a:ext uri="{FF2B5EF4-FFF2-40B4-BE49-F238E27FC236}">
                <a16:creationId xmlns:a16="http://schemas.microsoft.com/office/drawing/2014/main" id="{1548C423-102E-41CC-A774-013B387D2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5D609B9-2077-4C4D-97A2-9B6C7768CA0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、‘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’、“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”的说法正确的是（  ）：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C43628-596B-4CB6-B870-887872FD7BA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0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和‘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’的编码是一样的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59C5D0-156D-4912-AA2F-62BF998A643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‘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’和“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”的编码是一样的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E25BB8-7A0F-4CF1-AFF0-FAE24FF799C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、‘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’、“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”在计算机中编码是不一样的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6C7EF5-C964-4983-8662-3DEB0057104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134062" y="53578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三者编码都一样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29B4AF-6903-4CDB-84F9-C84782EF3924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>
            <a:off x="1114425" y="2850356"/>
            <a:ext cx="514350" cy="514350"/>
          </a:xfrm>
          <a:prstGeom prst="rect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4EBB9BA-5D01-428F-BAC7-7D41F0F25DAC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114425" y="3707606"/>
            <a:ext cx="514350" cy="514350"/>
          </a:xfrm>
          <a:prstGeom prst="rect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80E410-8907-47B0-91F4-7AFBBA8123E6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114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4F7C9A-396E-4E42-9219-F3240ABA070E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1114425" y="5422106"/>
            <a:ext cx="514350" cy="514350"/>
          </a:xfrm>
          <a:prstGeom prst="rect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F3E1C7B-142D-41AA-96B2-55F3F1D207D3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22778A9-E79C-4AE4-A163-9B11AD5DE666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5D85ABB1-45DE-4E0E-9235-89676A9C992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CC0000"/>
                  </a:solidFill>
                  <a:prstDash val="solid"/>
                  <a:round/>
                  <a:headEnd type="none" w="med" len="med"/>
                  <a:tailEnd type="triangl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610D7681-6E6C-4920-8876-8A7750F43AD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CC0000"/>
                  </a:solidFill>
                  <a:prstDash val="solid"/>
                  <a:round/>
                  <a:headEnd type="none" w="med" len="med"/>
                  <a:tailEnd type="triangl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E56B1BF4-D691-4C5E-A1D3-56740E7E8CA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  <a:endPara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23" name="TipText">
              <a:extLst>
                <a:ext uri="{FF2B5EF4-FFF2-40B4-BE49-F238E27FC236}">
                  <a16:creationId xmlns:a16="http://schemas.microsoft.com/office/drawing/2014/main" id="{66D3CB0A-F640-4455-B94C-40CCE261A331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AE0A247-60B1-43D4-A997-7EFAD5E0F0A8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2246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实际应用中的字编码问题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380086"/>
            <a:ext cx="8381999" cy="4334914"/>
          </a:xfrm>
        </p:spPr>
        <p:txBody>
          <a:bodyPr/>
          <a:lstStyle/>
          <a:p>
            <a:r>
              <a:rPr lang="zh-CN" altLang="en-US" sz="2800" dirty="0"/>
              <a:t>浏览网页、看邮件，经常看到乱码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Win10</a:t>
            </a:r>
            <a:r>
              <a:rPr lang="zh-CN" altLang="en-US" sz="2800" dirty="0"/>
              <a:t>以前记事本的汉字尴尬：联通不如移动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    </a:t>
            </a: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25BC1B-0CC5-4016-97DD-3005A0841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81200"/>
            <a:ext cx="4583722" cy="34520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FCDC7A-09AB-4BE8-9135-87136F058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962400"/>
            <a:ext cx="2846317" cy="11392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494AD3D-7299-41A6-B358-CBDA9672D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612630"/>
            <a:ext cx="2762489" cy="9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实际应用中的字编码问题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380086"/>
            <a:ext cx="8381999" cy="4334914"/>
          </a:xfrm>
        </p:spPr>
        <p:txBody>
          <a:bodyPr/>
          <a:lstStyle/>
          <a:p>
            <a:r>
              <a:rPr lang="en-US" altLang="zh-CN" sz="2800" dirty="0"/>
              <a:t>VS2019</a:t>
            </a:r>
            <a:r>
              <a:rPr lang="zh-CN" altLang="en-US" sz="2800" dirty="0"/>
              <a:t>的“</a:t>
            </a:r>
            <a:r>
              <a:rPr lang="en-US" altLang="zh-CN" sz="2800" dirty="0"/>
              <a:t>Hello </a:t>
            </a:r>
            <a:r>
              <a:rPr lang="zh-CN" altLang="en-US" sz="2800" dirty="0"/>
              <a:t>学霸！</a:t>
            </a:r>
            <a:r>
              <a:rPr lang="en-US" altLang="zh-CN" sz="2800" dirty="0"/>
              <a:t>\n”</a:t>
            </a:r>
            <a:r>
              <a:rPr lang="zh-CN" altLang="en-US" sz="2800" dirty="0"/>
              <a:t>，在</a:t>
            </a:r>
            <a:r>
              <a:rPr lang="en-US" altLang="zh-CN" sz="2800" dirty="0"/>
              <a:t>Ubuntu</a:t>
            </a:r>
            <a:r>
              <a:rPr lang="zh-CN" altLang="en-US" sz="2800" dirty="0"/>
              <a:t>下打印乱码。</a:t>
            </a:r>
            <a:endParaRPr lang="en-US" altLang="zh-CN" sz="2800" dirty="0"/>
          </a:p>
          <a:p>
            <a:pPr marL="457200" lvl="1" indent="0">
              <a:buNone/>
            </a:pP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E9BE76-8A3E-4AF3-9709-40AA2C112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20" y="5093561"/>
            <a:ext cx="7140559" cy="10592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BE742B-5D41-4149-B5CF-DD5A3EEBD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905000"/>
            <a:ext cx="5240779" cy="28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6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实际应用中的字编码问题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5938" y="1197678"/>
            <a:ext cx="8381999" cy="4334914"/>
          </a:xfrm>
        </p:spPr>
        <p:txBody>
          <a:bodyPr/>
          <a:lstStyle/>
          <a:p>
            <a:r>
              <a:rPr lang="en-US" altLang="zh-CN" sz="2800" dirty="0"/>
              <a:t>VS2019</a:t>
            </a:r>
            <a:r>
              <a:rPr lang="zh-CN" altLang="en-US" sz="2800" dirty="0"/>
              <a:t>“学霸</a:t>
            </a:r>
            <a:r>
              <a:rPr lang="en-US" altLang="zh-CN" sz="2800" dirty="0"/>
              <a:t>”</a:t>
            </a:r>
            <a:r>
              <a:rPr lang="zh-CN" altLang="en-US" sz="2800" dirty="0"/>
              <a:t>与</a:t>
            </a:r>
            <a:r>
              <a:rPr lang="en-US" altLang="zh-CN" sz="2800" dirty="0"/>
              <a:t>Ubuntu</a:t>
            </a:r>
            <a:r>
              <a:rPr lang="zh-CN" altLang="en-US" sz="2800" dirty="0"/>
              <a:t>下</a:t>
            </a:r>
            <a:r>
              <a:rPr lang="en-US" altLang="zh-CN" sz="2800" dirty="0" err="1"/>
              <a:t>gcc</a:t>
            </a:r>
            <a:r>
              <a:rPr lang="zh-CN" altLang="en-US" sz="2800" dirty="0"/>
              <a:t>的</a:t>
            </a:r>
            <a:r>
              <a:rPr lang="en-US" altLang="zh-CN" sz="2800" dirty="0" err="1"/>
              <a:t>strlen</a:t>
            </a:r>
            <a:r>
              <a:rPr lang="zh-CN" altLang="en-US" sz="2800" dirty="0"/>
              <a:t>不相等。</a:t>
            </a:r>
            <a:endParaRPr lang="en-US" altLang="zh-CN" sz="2800" dirty="0"/>
          </a:p>
          <a:p>
            <a:pPr marL="457200" lvl="1" indent="0">
              <a:buNone/>
            </a:pP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5606B7-DF20-4557-AB70-6346CBA8E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326771"/>
            <a:ext cx="6012701" cy="9373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D6D7FD-5AA1-4478-BCA2-67BC83C7E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164" y="1828800"/>
            <a:ext cx="4606689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56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一、数值型数据与非数值型数据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数值型数据是参与运算的数据，</a:t>
            </a:r>
            <a:r>
              <a:rPr lang="en-US" altLang="zh-CN" sz="2800" dirty="0"/>
              <a:t>+-*/</a:t>
            </a:r>
            <a:endParaRPr lang="zh-CN" altLang="zh-CN" sz="2400" dirty="0"/>
          </a:p>
          <a:p>
            <a:pPr lvl="1"/>
            <a:r>
              <a:rPr lang="zh-CN" altLang="en-US" sz="2400" dirty="0"/>
              <a:t>整数</a:t>
            </a:r>
            <a:endParaRPr lang="en-US" altLang="zh-CN" sz="2400" dirty="0"/>
          </a:p>
          <a:p>
            <a:pPr lvl="1"/>
            <a:r>
              <a:rPr lang="zh-CN" altLang="en-US" sz="2400" dirty="0"/>
              <a:t>浮点数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400" dirty="0"/>
          </a:p>
          <a:p>
            <a:r>
              <a:rPr lang="zh-CN" altLang="en-US" sz="2800" dirty="0"/>
              <a:t>非数值型数据不参与运算，只进行输入输出、传输、存储、比较等。</a:t>
            </a:r>
            <a:endParaRPr lang="en-US" altLang="zh-CN" sz="2400" dirty="0"/>
          </a:p>
          <a:p>
            <a:pPr lvl="1"/>
            <a:r>
              <a:rPr lang="zh-CN" altLang="en-US" sz="2400" dirty="0"/>
              <a:t>换行符</a:t>
            </a:r>
            <a:endParaRPr lang="en-US" altLang="zh-CN" sz="2400" dirty="0"/>
          </a:p>
          <a:p>
            <a:pPr lvl="1"/>
            <a:r>
              <a:rPr lang="zh-CN" altLang="en-US" sz="2400" dirty="0"/>
              <a:t>姓名                                    张三</a:t>
            </a:r>
            <a:r>
              <a:rPr lang="en-US" altLang="zh-CN" sz="2400" dirty="0"/>
              <a:t>/2 </a:t>
            </a:r>
            <a:r>
              <a:rPr lang="zh-CN" altLang="en-US" sz="2400" dirty="0"/>
              <a:t>啥意思？</a:t>
            </a:r>
            <a:endParaRPr lang="en-US" altLang="zh-CN" sz="2400" dirty="0"/>
          </a:p>
          <a:p>
            <a:pPr lvl="1"/>
            <a:r>
              <a:rPr lang="zh-CN" altLang="en-US" sz="2400" dirty="0"/>
              <a:t>邮政编码</a:t>
            </a:r>
            <a:endParaRPr lang="en-US" altLang="zh-CN" sz="2400" dirty="0"/>
          </a:p>
          <a:p>
            <a:pPr lvl="1"/>
            <a:r>
              <a:rPr lang="zh-CN" altLang="en-US" sz="2400" dirty="0"/>
              <a:t>身份证号等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4597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6" name="Rectangle 98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zh-CN" altLang="en-US" dirty="0">
                <a:latin typeface="Calibri" charset="0"/>
                <a:ea typeface="ヒラギノ角ゴ ProN W3" charset="0"/>
                <a:cs typeface="Calibri" charset="0"/>
                <a:sym typeface="Calibri" charset="0"/>
              </a:rPr>
              <a:t>字与串</a:t>
            </a:r>
            <a:endParaRPr lang="en-US" dirty="0">
              <a:latin typeface="Calibri" charset="0"/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sp>
        <p:nvSpPr>
          <p:cNvPr id="12387" name="Rectangle 99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zh-CN" altLang="en-US" dirty="0"/>
              <a:t>字：字符</a:t>
            </a:r>
            <a:endParaRPr lang="en-US" altLang="zh-CN" dirty="0"/>
          </a:p>
          <a:p>
            <a:pPr marL="0" indent="0">
              <a:buNone/>
            </a:pPr>
            <a:r>
              <a:rPr lang="en-US" dirty="0"/>
              <a:t>      ‘</a:t>
            </a:r>
            <a:r>
              <a:rPr lang="en-US" altLang="zh-CN" dirty="0"/>
              <a:t>0’</a:t>
            </a:r>
            <a:r>
              <a:rPr lang="zh-CN" altLang="en-US" dirty="0"/>
              <a:t>、</a:t>
            </a:r>
            <a:r>
              <a:rPr lang="en-US" dirty="0"/>
              <a:t>       ‘</a:t>
            </a:r>
            <a:r>
              <a:rPr lang="en-US" altLang="zh-CN" dirty="0"/>
              <a:t>A’</a:t>
            </a:r>
            <a:r>
              <a:rPr lang="zh-CN" altLang="en-US" dirty="0"/>
              <a:t>、</a:t>
            </a:r>
            <a:r>
              <a:rPr lang="en-US" dirty="0"/>
              <a:t>       ‘a’  </a:t>
            </a:r>
            <a:r>
              <a:rPr lang="zh-CN" altLang="en-US" dirty="0"/>
              <a:t>、</a:t>
            </a:r>
            <a:r>
              <a:rPr lang="en-US" dirty="0"/>
              <a:t>    ‘  ’ </a:t>
            </a:r>
            <a:r>
              <a:rPr lang="zh-CN" altLang="en-US" dirty="0"/>
              <a:t>（空格）、</a:t>
            </a:r>
            <a:r>
              <a:rPr lang="en-US" altLang="zh-CN" dirty="0"/>
              <a:t>’!’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altLang="zh-CN" dirty="0"/>
              <a:t>null</a:t>
            </a:r>
            <a:r>
              <a:rPr lang="zh-CN" altLang="en-US" dirty="0"/>
              <a:t>、</a:t>
            </a:r>
            <a:r>
              <a:rPr lang="en-US" altLang="zh-CN" dirty="0"/>
              <a:t>’\r’</a:t>
            </a:r>
            <a:r>
              <a:rPr lang="zh-CN" altLang="en-US" dirty="0"/>
              <a:t>、</a:t>
            </a:r>
            <a:r>
              <a:rPr lang="en-US" altLang="zh-CN" dirty="0"/>
              <a:t>       ‘\n’   </a:t>
            </a:r>
            <a:r>
              <a:rPr lang="zh-CN" altLang="en-US" dirty="0"/>
              <a:t>等控制符</a:t>
            </a:r>
            <a:endParaRPr lang="en-US" altLang="zh-CN" dirty="0"/>
          </a:p>
          <a:p>
            <a:pPr marL="0" indent="0">
              <a:buNone/>
            </a:pPr>
            <a:r>
              <a:rPr lang="en-US" dirty="0"/>
              <a:t>     ‘</a:t>
            </a:r>
            <a:r>
              <a:rPr lang="zh-CN" altLang="en-US" dirty="0"/>
              <a:t>啊</a:t>
            </a:r>
            <a:r>
              <a:rPr lang="en-US" dirty="0"/>
              <a:t>’</a:t>
            </a:r>
            <a:r>
              <a:rPr lang="zh-CN" altLang="en-US" dirty="0"/>
              <a:t>、    </a:t>
            </a:r>
            <a:r>
              <a:rPr lang="en-US" altLang="zh-CN" dirty="0"/>
              <a:t>’</a:t>
            </a:r>
            <a:r>
              <a:rPr lang="zh-CN" altLang="en-US" dirty="0"/>
              <a:t>！</a:t>
            </a:r>
            <a:r>
              <a:rPr lang="en-US" altLang="zh-CN" dirty="0"/>
              <a:t>’ </a:t>
            </a:r>
            <a:r>
              <a:rPr lang="zh-CN" altLang="en-US" dirty="0"/>
              <a:t>、      </a:t>
            </a:r>
            <a:r>
              <a:rPr lang="en-US" altLang="zh-CN" dirty="0"/>
              <a:t>’</a:t>
            </a:r>
            <a:r>
              <a:rPr lang="zh-CN" altLang="en-US" dirty="0"/>
              <a:t>　</a:t>
            </a:r>
            <a:r>
              <a:rPr lang="en-US" altLang="zh-CN" dirty="0"/>
              <a:t>’</a:t>
            </a:r>
            <a:r>
              <a:rPr lang="zh-CN" altLang="en-US" dirty="0"/>
              <a:t>（全角空格）、‘😊’</a:t>
            </a:r>
            <a:endParaRPr lang="en-US" dirty="0"/>
          </a:p>
          <a:p>
            <a:pPr marL="0" indent="0">
              <a:buNone/>
            </a:pPr>
            <a:r>
              <a:rPr lang="ja-JP" altLang="en-US" b="0" dirty="0"/>
              <a:t>     </a:t>
            </a:r>
            <a:r>
              <a:rPr lang="en-US" altLang="ja-JP" b="0" dirty="0"/>
              <a:t>‘</a:t>
            </a:r>
            <a:r>
              <a:rPr lang="ja-JP" altLang="en-US" b="0" dirty="0"/>
              <a:t>が</a:t>
            </a:r>
            <a:r>
              <a:rPr lang="en-US" altLang="ja-JP" b="0" dirty="0"/>
              <a:t>’</a:t>
            </a:r>
            <a:r>
              <a:rPr lang="zh-CN" altLang="en-US" b="0" dirty="0"/>
              <a:t>、   </a:t>
            </a:r>
            <a:r>
              <a:rPr lang="en-US" altLang="zh-CN" b="0" dirty="0"/>
              <a:t>‘</a:t>
            </a:r>
            <a:r>
              <a:rPr lang="ja-JP" altLang="en-US" b="0" dirty="0"/>
              <a:t>あ</a:t>
            </a:r>
            <a:r>
              <a:rPr lang="en-US" altLang="zh-CN" b="0" dirty="0"/>
              <a:t>’</a:t>
            </a:r>
            <a:r>
              <a:rPr lang="zh-CN" altLang="en-US" b="0" dirty="0"/>
              <a:t>、  </a:t>
            </a:r>
            <a:r>
              <a:rPr lang="en-US" altLang="zh-CN" b="0" dirty="0"/>
              <a:t>‘</a:t>
            </a:r>
            <a:r>
              <a:rPr lang="ja-JP" altLang="en-US" b="0" dirty="0"/>
              <a:t>キ</a:t>
            </a:r>
            <a:r>
              <a:rPr lang="en-US" altLang="ja-JP" b="0" dirty="0"/>
              <a:t>’</a:t>
            </a:r>
            <a:r>
              <a:rPr lang="zh-CN" altLang="en-US" b="0" dirty="0"/>
              <a:t>、</a:t>
            </a:r>
            <a:r>
              <a:rPr lang="en-US" altLang="zh-CN" b="0" dirty="0"/>
              <a:t> ‘ü’</a:t>
            </a:r>
            <a:r>
              <a:rPr lang="zh-CN" altLang="en-US" b="0" dirty="0"/>
              <a:t>、</a:t>
            </a:r>
            <a:r>
              <a:rPr lang="en-US" altLang="zh-CN" b="0" dirty="0"/>
              <a:t> ‘ǎ’</a:t>
            </a:r>
            <a:r>
              <a:rPr lang="zh-CN" altLang="en-US" b="0" dirty="0"/>
              <a:t>、</a:t>
            </a:r>
            <a:r>
              <a:rPr lang="en-US" altLang="zh-CN" b="0" dirty="0"/>
              <a:t>’ŋ’</a:t>
            </a:r>
            <a:r>
              <a:rPr lang="zh-CN" altLang="en-US" b="0" dirty="0"/>
              <a:t>、</a:t>
            </a:r>
            <a:r>
              <a:rPr lang="en-US" altLang="zh-CN" b="0" dirty="0"/>
              <a:t>’</a:t>
            </a:r>
            <a:r>
              <a:rPr lang="ko-KR" altLang="en-US" b="0" dirty="0"/>
              <a:t>ㅞ</a:t>
            </a:r>
            <a:r>
              <a:rPr lang="en-US" altLang="zh-CN" b="0" dirty="0"/>
              <a:t>’ </a:t>
            </a:r>
            <a:r>
              <a:rPr lang="zh-CN" altLang="en-US" b="0" dirty="0"/>
              <a:t>、</a:t>
            </a:r>
            <a:r>
              <a:rPr lang="en-US" altLang="zh-CN" b="0" dirty="0"/>
              <a:t>’</a:t>
            </a:r>
            <a:r>
              <a:rPr lang="ko-KR" altLang="en-US" b="0" dirty="0"/>
              <a:t>심</a:t>
            </a:r>
            <a:r>
              <a:rPr lang="en-US" altLang="zh-CN" b="0" dirty="0"/>
              <a:t>’</a:t>
            </a:r>
          </a:p>
          <a:p>
            <a:pPr marL="0" indent="0">
              <a:buNone/>
            </a:pPr>
            <a:endParaRPr lang="en-US" dirty="0"/>
          </a:p>
          <a:p>
            <a:r>
              <a:rPr lang="zh-CN" altLang="en-US" dirty="0"/>
              <a:t>串：字符串，多个字组成字符串。以</a:t>
            </a:r>
            <a:r>
              <a:rPr lang="en-US" altLang="zh-CN" dirty="0"/>
              <a:t>0</a:t>
            </a:r>
            <a:r>
              <a:rPr lang="zh-CN" altLang="en-US" dirty="0"/>
              <a:t>（</a:t>
            </a:r>
            <a:r>
              <a:rPr lang="en-US" altLang="zh-CN" dirty="0"/>
              <a:t>null</a:t>
            </a:r>
            <a:r>
              <a:rPr lang="zh-CN" altLang="en-US" dirty="0"/>
              <a:t>）结尾</a:t>
            </a:r>
            <a:endParaRPr lang="zh-CN" altLang="zh-CN" dirty="0"/>
          </a:p>
          <a:p>
            <a:pPr marL="457200" lvl="1" indent="0">
              <a:buNone/>
            </a:pPr>
            <a:r>
              <a:rPr lang="en-US" altLang="zh-CN" dirty="0"/>
              <a:t>“”        (</a:t>
            </a:r>
            <a:r>
              <a:rPr lang="zh-CN" altLang="en-US" dirty="0"/>
              <a:t>空串</a:t>
            </a:r>
            <a:r>
              <a:rPr lang="en-US" altLang="zh-CN" dirty="0"/>
              <a:t>)         </a:t>
            </a:r>
            <a:r>
              <a:rPr lang="zh-CN" altLang="en-US" dirty="0"/>
              <a:t>编码 </a:t>
            </a:r>
            <a:r>
              <a:rPr lang="en-US" altLang="zh-CN" dirty="0"/>
              <a:t>00</a:t>
            </a:r>
          </a:p>
          <a:p>
            <a:pPr marL="457200" lvl="1" indent="0">
              <a:buNone/>
            </a:pPr>
            <a:r>
              <a:rPr lang="en-US" altLang="zh-CN" dirty="0"/>
              <a:t>“0”</a:t>
            </a:r>
            <a:r>
              <a:rPr lang="zh-CN" altLang="en-US" dirty="0"/>
              <a:t>      单字串       编码 </a:t>
            </a:r>
            <a:r>
              <a:rPr lang="en-US" altLang="zh-CN" dirty="0"/>
              <a:t>30 00</a:t>
            </a:r>
          </a:p>
          <a:p>
            <a:pPr marL="457200" lvl="1" indent="0">
              <a:buNone/>
            </a:pPr>
            <a:r>
              <a:rPr lang="zh-CN" altLang="en-US" dirty="0"/>
              <a:t> </a:t>
            </a:r>
            <a:r>
              <a:rPr lang="en-US" altLang="zh-CN" dirty="0"/>
              <a:t>“I am a teacher!”</a:t>
            </a:r>
          </a:p>
          <a:p>
            <a:pPr marL="457200" lvl="1" indent="0">
              <a:buNone/>
            </a:pPr>
            <a:r>
              <a:rPr lang="en-US" dirty="0"/>
              <a:t>“</a:t>
            </a:r>
            <a:r>
              <a:rPr lang="zh-CN" altLang="en-US" dirty="0"/>
              <a:t>你好</a:t>
            </a:r>
            <a:r>
              <a:rPr lang="en-US" altLang="zh-CN" dirty="0"/>
              <a:t>!</a:t>
            </a:r>
            <a:r>
              <a:rPr lang="en-US" dirty="0"/>
              <a:t>”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SCORE" val="1.0"/>
  <p:tag name="RAINPROBLEMTYPE" val="MultipleChoiceMA"/>
  <p:tag name="RAINPROBLEM" val="MultipleChoiceMA"/>
  <p:tag name="PROBLEMSCORE_HALF" val="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M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M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M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00000"/>
    </a:hlink>
    <a:folHlink>
      <a:srgbClr val="C0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4777</TotalTime>
  <Pages>0</Pages>
  <Words>2475</Words>
  <Characters>0</Characters>
  <Application>Microsoft Office PowerPoint</Application>
  <PresentationFormat>全屏显示(4:3)</PresentationFormat>
  <Lines>0</Lines>
  <Paragraphs>185</Paragraphs>
  <Slides>27</Slides>
  <Notes>2</Notes>
  <HiddenSlides>1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Gill Sans</vt:lpstr>
      <vt:lpstr>Monaco</vt:lpstr>
      <vt:lpstr>SFMono-Regular</vt:lpstr>
      <vt:lpstr>黑体</vt:lpstr>
      <vt:lpstr>微软雅黑</vt:lpstr>
      <vt:lpstr>微软雅黑</vt:lpstr>
      <vt:lpstr>Arial</vt:lpstr>
      <vt:lpstr>Arial Narrow</vt:lpstr>
      <vt:lpstr>Calibri</vt:lpstr>
      <vt:lpstr>Times New Roman</vt:lpstr>
      <vt:lpstr>Wingdings</vt:lpstr>
      <vt:lpstr>Wingdings 2</vt:lpstr>
      <vt:lpstr>template2007</vt:lpstr>
      <vt:lpstr>包装程序外壳对象</vt:lpstr>
      <vt:lpstr>第2章 信息的表示和处理III:字与串              </vt:lpstr>
      <vt:lpstr>主要内容</vt:lpstr>
      <vt:lpstr>PowerPoint 演示文稿</vt:lpstr>
      <vt:lpstr>PowerPoint 演示文稿</vt:lpstr>
      <vt:lpstr>实际应用中的字编码问题</vt:lpstr>
      <vt:lpstr>实际应用中的字编码问题</vt:lpstr>
      <vt:lpstr>实际应用中的字编码问题</vt:lpstr>
      <vt:lpstr>一、数值型数据与非数值型数据</vt:lpstr>
      <vt:lpstr>字与串</vt:lpstr>
      <vt:lpstr>二、英文字符编码：单字节编码，英语和其他西欧语言</vt:lpstr>
      <vt:lpstr>ASCII</vt:lpstr>
      <vt:lpstr>三、汉字编码：  1.问题</vt:lpstr>
      <vt:lpstr>PowerPoint 演示文稿</vt:lpstr>
      <vt:lpstr>汉字编码：  2.解决编码</vt:lpstr>
      <vt:lpstr>汉字编码：  3.解决输入</vt:lpstr>
      <vt:lpstr>汉字编码：  4.解决输出</vt:lpstr>
      <vt:lpstr>汉字编码：</vt:lpstr>
      <vt:lpstr>汉字编码：  5.解决简繁体中日韩</vt:lpstr>
      <vt:lpstr>汉字编码：  6. Unicode 统一编码—万国码</vt:lpstr>
      <vt:lpstr>汉字编码：  UTF-8</vt:lpstr>
      <vt:lpstr>PowerPoint 演示文稿</vt:lpstr>
      <vt:lpstr>汉字编码：  7.汉字与C语言</vt:lpstr>
      <vt:lpstr>PowerPoint 演示文稿</vt:lpstr>
      <vt:lpstr>汉字编码：  8.汉字排序</vt:lpstr>
      <vt:lpstr>PowerPoint 演示文稿</vt:lpstr>
      <vt:lpstr>PowerPoint 演示文稿</vt:lpstr>
      <vt:lpstr>        正是中国有识之士的钻研、抗争，以及国家的大力支持，汉字及汉语言文化才能够在计算机世界生存、绽放芳华！。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 1st Lecture, Jan. 12th</dc:title>
  <dc:creator>Markus Pueschel</dc:creator>
  <cp:lastModifiedBy>xianjun shi</cp:lastModifiedBy>
  <cp:revision>247</cp:revision>
  <cp:lastPrinted>2012-09-05T04:08:39Z</cp:lastPrinted>
  <dcterms:created xsi:type="dcterms:W3CDTF">2012-09-06T15:16:51Z</dcterms:created>
  <dcterms:modified xsi:type="dcterms:W3CDTF">2023-10-26T03:47:54Z</dcterms:modified>
</cp:coreProperties>
</file>